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Lst>
  <p:notesMasterIdLst>
    <p:notesMasterId r:id="rId47"/>
  </p:notesMasterIdLst>
  <p:sldIdLst>
    <p:sldId id="453" r:id="rId3"/>
    <p:sldId id="630" r:id="rId4"/>
    <p:sldId id="982" r:id="rId5"/>
    <p:sldId id="985" r:id="rId6"/>
    <p:sldId id="986" r:id="rId7"/>
    <p:sldId id="989" r:id="rId8"/>
    <p:sldId id="681" r:id="rId9"/>
    <p:sldId id="602" r:id="rId10"/>
    <p:sldId id="725" r:id="rId11"/>
    <p:sldId id="393" r:id="rId12"/>
    <p:sldId id="746" r:id="rId13"/>
    <p:sldId id="751" r:id="rId14"/>
    <p:sldId id="782" r:id="rId15"/>
    <p:sldId id="783" r:id="rId16"/>
    <p:sldId id="381" r:id="rId17"/>
    <p:sldId id="437" r:id="rId18"/>
    <p:sldId id="682" r:id="rId19"/>
    <p:sldId id="734" r:id="rId20"/>
    <p:sldId id="735" r:id="rId21"/>
    <p:sldId id="732" r:id="rId22"/>
    <p:sldId id="733" r:id="rId23"/>
    <p:sldId id="730" r:id="rId24"/>
    <p:sldId id="731" r:id="rId25"/>
    <p:sldId id="749" r:id="rId26"/>
    <p:sldId id="738" r:id="rId27"/>
    <p:sldId id="737" r:id="rId28"/>
    <p:sldId id="726" r:id="rId29"/>
    <p:sldId id="736" r:id="rId30"/>
    <p:sldId id="747" r:id="rId31"/>
    <p:sldId id="748" r:id="rId32"/>
    <p:sldId id="727" r:id="rId33"/>
    <p:sldId id="739" r:id="rId34"/>
    <p:sldId id="742" r:id="rId35"/>
    <p:sldId id="743" r:id="rId36"/>
    <p:sldId id="741" r:id="rId37"/>
    <p:sldId id="744" r:id="rId38"/>
    <p:sldId id="740" r:id="rId39"/>
    <p:sldId id="752" r:id="rId40"/>
    <p:sldId id="728" r:id="rId41"/>
    <p:sldId id="753" r:id="rId42"/>
    <p:sldId id="755" r:id="rId43"/>
    <p:sldId id="745" r:id="rId44"/>
    <p:sldId id="754" r:id="rId45"/>
    <p:sldId id="75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8CCF"/>
    <a:srgbClr val="AE79D6"/>
    <a:srgbClr val="A6A6A6"/>
    <a:srgbClr val="8C3FC5"/>
    <a:srgbClr val="C3C3C3"/>
    <a:srgbClr val="D4B194"/>
    <a:srgbClr val="EBCBA3"/>
    <a:srgbClr val="1EB3FE"/>
    <a:srgbClr val="595959"/>
    <a:srgbClr val="0677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60" autoAdjust="0"/>
    <p:restoredTop sz="96433" autoAdjust="0"/>
  </p:normalViewPr>
  <p:slideViewPr>
    <p:cSldViewPr snapToGrid="0">
      <p:cViewPr varScale="1">
        <p:scale>
          <a:sx n="138" d="100"/>
          <a:sy n="138" d="100"/>
        </p:scale>
        <p:origin x="200" y="216"/>
      </p:cViewPr>
      <p:guideLst/>
    </p:cSldViewPr>
  </p:slideViewPr>
  <p:notesTextViewPr>
    <p:cViewPr>
      <p:scale>
        <a:sx n="1" d="1"/>
        <a:sy n="1" d="1"/>
      </p:scale>
      <p:origin x="0" y="0"/>
    </p:cViewPr>
  </p:notesTextViewPr>
  <p:sorterViewPr>
    <p:cViewPr>
      <p:scale>
        <a:sx n="71" d="100"/>
        <a:sy n="71" d="100"/>
      </p:scale>
      <p:origin x="0" y="-108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Solley" userId="6446f77d-77a0-4f03-b509-0612ab43eae7" providerId="ADAL" clId="{0CCA87E3-AED8-E14B-B50F-E57D514AE171}"/>
    <pc:docChg chg="modSld">
      <pc:chgData name="Tim Solley" userId="6446f77d-77a0-4f03-b509-0612ab43eae7" providerId="ADAL" clId="{0CCA87E3-AED8-E14B-B50F-E57D514AE171}" dt="2019-03-10T22:56:05.210" v="4" actId="20577"/>
      <pc:docMkLst>
        <pc:docMk/>
      </pc:docMkLst>
      <pc:sldChg chg="modSp">
        <pc:chgData name="Tim Solley" userId="6446f77d-77a0-4f03-b509-0612ab43eae7" providerId="ADAL" clId="{0CCA87E3-AED8-E14B-B50F-E57D514AE171}" dt="2019-03-10T22:48:17.179" v="1" actId="20577"/>
        <pc:sldMkLst>
          <pc:docMk/>
          <pc:sldMk cId="900682636" sldId="630"/>
        </pc:sldMkLst>
        <pc:spChg chg="mod">
          <ac:chgData name="Tim Solley" userId="6446f77d-77a0-4f03-b509-0612ab43eae7" providerId="ADAL" clId="{0CCA87E3-AED8-E14B-B50F-E57D514AE171}" dt="2019-03-10T22:48:17.179" v="1" actId="20577"/>
          <ac:spMkLst>
            <pc:docMk/>
            <pc:sldMk cId="900682636" sldId="630"/>
            <ac:spMk id="44" creationId="{00000000-0000-0000-0000-000000000000}"/>
          </ac:spMkLst>
        </pc:spChg>
      </pc:sldChg>
      <pc:sldChg chg="modSp">
        <pc:chgData name="Tim Solley" userId="6446f77d-77a0-4f03-b509-0612ab43eae7" providerId="ADAL" clId="{0CCA87E3-AED8-E14B-B50F-E57D514AE171}" dt="2019-03-10T22:55:14.457" v="3" actId="20577"/>
        <pc:sldMkLst>
          <pc:docMk/>
          <pc:sldMk cId="3828429775" sldId="744"/>
        </pc:sldMkLst>
        <pc:spChg chg="mod">
          <ac:chgData name="Tim Solley" userId="6446f77d-77a0-4f03-b509-0612ab43eae7" providerId="ADAL" clId="{0CCA87E3-AED8-E14B-B50F-E57D514AE171}" dt="2019-03-10T22:55:14.457" v="3" actId="20577"/>
          <ac:spMkLst>
            <pc:docMk/>
            <pc:sldMk cId="3828429775" sldId="744"/>
            <ac:spMk id="4" creationId="{2155A478-4583-2147-AD91-499CD48BC61C}"/>
          </ac:spMkLst>
        </pc:spChg>
      </pc:sldChg>
      <pc:sldChg chg="modSp">
        <pc:chgData name="Tim Solley" userId="6446f77d-77a0-4f03-b509-0612ab43eae7" providerId="ADAL" clId="{0CCA87E3-AED8-E14B-B50F-E57D514AE171}" dt="2019-03-10T22:56:05.210" v="4" actId="20577"/>
        <pc:sldMkLst>
          <pc:docMk/>
          <pc:sldMk cId="2988479600" sldId="752"/>
        </pc:sldMkLst>
        <pc:spChg chg="mod">
          <ac:chgData name="Tim Solley" userId="6446f77d-77a0-4f03-b509-0612ab43eae7" providerId="ADAL" clId="{0CCA87E3-AED8-E14B-B50F-E57D514AE171}" dt="2019-03-10T22:56:05.210" v="4" actId="20577"/>
          <ac:spMkLst>
            <pc:docMk/>
            <pc:sldMk cId="2988479600" sldId="752"/>
            <ac:spMk id="4" creationId="{2155A478-4583-2147-AD91-499CD48BC61C}"/>
          </ac:spMkLst>
        </pc:spChg>
      </pc:sldChg>
    </pc:docChg>
  </pc:docChgLst>
  <pc:docChgLst>
    <pc:chgData name="Tim Solley" userId="6446f77d-77a0-4f03-b509-0612ab43eae7" providerId="ADAL" clId="{B88577F5-8EA2-CA48-B017-5C9CB470CE18}"/>
    <pc:docChg chg="undo custSel addSld modSld sldOrd">
      <pc:chgData name="Tim Solley" userId="6446f77d-77a0-4f03-b509-0612ab43eae7" providerId="ADAL" clId="{B88577F5-8EA2-CA48-B017-5C9CB470CE18}" dt="2019-01-29T02:07:57.832" v="854"/>
      <pc:docMkLst>
        <pc:docMk/>
      </pc:docMkLst>
      <pc:sldChg chg="ord">
        <pc:chgData name="Tim Solley" userId="6446f77d-77a0-4f03-b509-0612ab43eae7" providerId="ADAL" clId="{B88577F5-8EA2-CA48-B017-5C9CB470CE18}" dt="2019-01-29T02:07:57.832" v="854"/>
        <pc:sldMkLst>
          <pc:docMk/>
          <pc:sldMk cId="2456229745" sldId="381"/>
        </pc:sldMkLst>
      </pc:sldChg>
      <pc:sldChg chg="modSp">
        <pc:chgData name="Tim Solley" userId="6446f77d-77a0-4f03-b509-0612ab43eae7" providerId="ADAL" clId="{B88577F5-8EA2-CA48-B017-5C9CB470CE18}" dt="2019-01-14T20:57:06.239" v="821" actId="20577"/>
        <pc:sldMkLst>
          <pc:docMk/>
          <pc:sldMk cId="3886491576" sldId="602"/>
        </pc:sldMkLst>
        <pc:spChg chg="mod">
          <ac:chgData name="Tim Solley" userId="6446f77d-77a0-4f03-b509-0612ab43eae7" providerId="ADAL" clId="{B88577F5-8EA2-CA48-B017-5C9CB470CE18}" dt="2019-01-14T20:52:56.621" v="660" actId="20577"/>
          <ac:spMkLst>
            <pc:docMk/>
            <pc:sldMk cId="3886491576" sldId="602"/>
            <ac:spMk id="10" creationId="{00000000-0000-0000-0000-000000000000}"/>
          </ac:spMkLst>
        </pc:spChg>
        <pc:spChg chg="mod">
          <ac:chgData name="Tim Solley" userId="6446f77d-77a0-4f03-b509-0612ab43eae7" providerId="ADAL" clId="{B88577F5-8EA2-CA48-B017-5C9CB470CE18}" dt="2019-01-14T20:53:00.073" v="670" actId="20577"/>
          <ac:spMkLst>
            <pc:docMk/>
            <pc:sldMk cId="3886491576" sldId="602"/>
            <ac:spMk id="14" creationId="{00000000-0000-0000-0000-000000000000}"/>
          </ac:spMkLst>
        </pc:spChg>
        <pc:spChg chg="mod">
          <ac:chgData name="Tim Solley" userId="6446f77d-77a0-4f03-b509-0612ab43eae7" providerId="ADAL" clId="{B88577F5-8EA2-CA48-B017-5C9CB470CE18}" dt="2019-01-14T20:57:06.239" v="821" actId="20577"/>
          <ac:spMkLst>
            <pc:docMk/>
            <pc:sldMk cId="3886491576" sldId="602"/>
            <ac:spMk id="18" creationId="{00000000-0000-0000-0000-000000000000}"/>
          </ac:spMkLst>
        </pc:spChg>
      </pc:sldChg>
      <pc:sldChg chg="delSp modSp delAnim modAnim">
        <pc:chgData name="Tim Solley" userId="6446f77d-77a0-4f03-b509-0612ab43eae7" providerId="ADAL" clId="{B88577F5-8EA2-CA48-B017-5C9CB470CE18}" dt="2019-01-28T20:09:21.870" v="824"/>
        <pc:sldMkLst>
          <pc:docMk/>
          <pc:sldMk cId="3990184888" sldId="722"/>
        </pc:sldMkLst>
        <pc:spChg chg="del mod">
          <ac:chgData name="Tim Solley" userId="6446f77d-77a0-4f03-b509-0612ab43eae7" providerId="ADAL" clId="{B88577F5-8EA2-CA48-B017-5C9CB470CE18}" dt="2019-01-28T20:09:21.870" v="824"/>
          <ac:spMkLst>
            <pc:docMk/>
            <pc:sldMk cId="3990184888" sldId="722"/>
            <ac:spMk id="44" creationId="{00000000-0000-0000-0000-000000000000}"/>
          </ac:spMkLst>
        </pc:spChg>
      </pc:sldChg>
      <pc:sldChg chg="addSp delSp modSp addAnim delAnim modAnim">
        <pc:chgData name="Tim Solley" userId="6446f77d-77a0-4f03-b509-0612ab43eae7" providerId="ADAL" clId="{B88577F5-8EA2-CA48-B017-5C9CB470CE18}" dt="2019-01-14T20:56:49.159" v="815" actId="478"/>
        <pc:sldMkLst>
          <pc:docMk/>
          <pc:sldMk cId="1225627828" sldId="725"/>
        </pc:sldMkLst>
        <pc:spChg chg="mod">
          <ac:chgData name="Tim Solley" userId="6446f77d-77a0-4f03-b509-0612ab43eae7" providerId="ADAL" clId="{B88577F5-8EA2-CA48-B017-5C9CB470CE18}" dt="2019-01-14T20:56:21.845" v="777" actId="1036"/>
          <ac:spMkLst>
            <pc:docMk/>
            <pc:sldMk cId="1225627828" sldId="725"/>
            <ac:spMk id="10" creationId="{00000000-0000-0000-0000-000000000000}"/>
          </ac:spMkLst>
        </pc:spChg>
        <pc:spChg chg="mod">
          <ac:chgData name="Tim Solley" userId="6446f77d-77a0-4f03-b509-0612ab43eae7" providerId="ADAL" clId="{B88577F5-8EA2-CA48-B017-5C9CB470CE18}" dt="2019-01-14T20:56:31.301" v="811" actId="20577"/>
          <ac:spMkLst>
            <pc:docMk/>
            <pc:sldMk cId="1225627828" sldId="725"/>
            <ac:spMk id="14" creationId="{00000000-0000-0000-0000-000000000000}"/>
          </ac:spMkLst>
        </pc:spChg>
        <pc:spChg chg="del">
          <ac:chgData name="Tim Solley" userId="6446f77d-77a0-4f03-b509-0612ab43eae7" providerId="ADAL" clId="{B88577F5-8EA2-CA48-B017-5C9CB470CE18}" dt="2019-01-14T20:54:27.337" v="733" actId="478"/>
          <ac:spMkLst>
            <pc:docMk/>
            <pc:sldMk cId="1225627828" sldId="725"/>
            <ac:spMk id="17" creationId="{00000000-0000-0000-0000-000000000000}"/>
          </ac:spMkLst>
        </pc:spChg>
        <pc:spChg chg="add del">
          <ac:chgData name="Tim Solley" userId="6446f77d-77a0-4f03-b509-0612ab43eae7" providerId="ADAL" clId="{B88577F5-8EA2-CA48-B017-5C9CB470CE18}" dt="2019-01-14T20:54:05.355" v="731" actId="478"/>
          <ac:spMkLst>
            <pc:docMk/>
            <pc:sldMk cId="1225627828" sldId="725"/>
            <ac:spMk id="22" creationId="{E2C8D71C-8F02-6A49-8413-A5DFAADD92A4}"/>
          </ac:spMkLst>
        </pc:spChg>
        <pc:spChg chg="add del">
          <ac:chgData name="Tim Solley" userId="6446f77d-77a0-4f03-b509-0612ab43eae7" providerId="ADAL" clId="{B88577F5-8EA2-CA48-B017-5C9CB470CE18}" dt="2019-01-14T20:54:25.900" v="732" actId="478"/>
          <ac:spMkLst>
            <pc:docMk/>
            <pc:sldMk cId="1225627828" sldId="725"/>
            <ac:spMk id="23" creationId="{4802FD00-9077-724D-BCA4-A5F8E3F0B715}"/>
          </ac:spMkLst>
        </pc:spChg>
        <pc:spChg chg="add del topLvl">
          <ac:chgData name="Tim Solley" userId="6446f77d-77a0-4f03-b509-0612ab43eae7" providerId="ADAL" clId="{B88577F5-8EA2-CA48-B017-5C9CB470CE18}" dt="2019-01-14T20:56:49.159" v="815" actId="478"/>
          <ac:spMkLst>
            <pc:docMk/>
            <pc:sldMk cId="1225627828" sldId="725"/>
            <ac:spMk id="25" creationId="{B7541243-F878-4544-8A9E-C3E63A2B352E}"/>
          </ac:spMkLst>
        </pc:spChg>
        <pc:spChg chg="del mod">
          <ac:chgData name="Tim Solley" userId="6446f77d-77a0-4f03-b509-0612ab43eae7" providerId="ADAL" clId="{B88577F5-8EA2-CA48-B017-5C9CB470CE18}" dt="2019-01-14T20:56:34.135" v="812" actId="478"/>
          <ac:spMkLst>
            <pc:docMk/>
            <pc:sldMk cId="1225627828" sldId="725"/>
            <ac:spMk id="26" creationId="{61CA3380-4A0D-7741-9BA2-EDE711BFABB5}"/>
          </ac:spMkLst>
        </pc:spChg>
        <pc:spChg chg="del topLvl">
          <ac:chgData name="Tim Solley" userId="6446f77d-77a0-4f03-b509-0612ab43eae7" providerId="ADAL" clId="{B88577F5-8EA2-CA48-B017-5C9CB470CE18}" dt="2019-01-14T20:56:49.159" v="815" actId="478"/>
          <ac:spMkLst>
            <pc:docMk/>
            <pc:sldMk cId="1225627828" sldId="725"/>
            <ac:spMk id="27" creationId="{893A79F3-4761-CC44-BA0B-6CA15F57B8A4}"/>
          </ac:spMkLst>
        </pc:spChg>
        <pc:grpChg chg="add del mod">
          <ac:chgData name="Tim Solley" userId="6446f77d-77a0-4f03-b509-0612ab43eae7" providerId="ADAL" clId="{B88577F5-8EA2-CA48-B017-5C9CB470CE18}" dt="2019-01-14T20:53:33.073" v="702"/>
          <ac:grpSpMkLst>
            <pc:docMk/>
            <pc:sldMk cId="1225627828" sldId="725"/>
            <ac:grpSpMk id="16" creationId="{7B490915-53AE-4A40-92AA-E7DD99FB58F4}"/>
          </ac:grpSpMkLst>
        </pc:grpChg>
        <pc:grpChg chg="add del">
          <ac:chgData name="Tim Solley" userId="6446f77d-77a0-4f03-b509-0612ab43eae7" providerId="ADAL" clId="{B88577F5-8EA2-CA48-B017-5C9CB470CE18}" dt="2019-01-14T20:56:49.159" v="815" actId="478"/>
          <ac:grpSpMkLst>
            <pc:docMk/>
            <pc:sldMk cId="1225627828" sldId="725"/>
            <ac:grpSpMk id="24" creationId="{A2420124-727C-9144-BA57-5693DD88DAC6}"/>
          </ac:grpSpMkLst>
        </pc:grpChg>
      </pc:sldChg>
      <pc:sldChg chg="modSp">
        <pc:chgData name="Tim Solley" userId="6446f77d-77a0-4f03-b509-0612ab43eae7" providerId="ADAL" clId="{B88577F5-8EA2-CA48-B017-5C9CB470CE18}" dt="2018-12-10T02:48:07.362" v="110" actId="20577"/>
        <pc:sldMkLst>
          <pc:docMk/>
          <pc:sldMk cId="3724624612" sldId="731"/>
        </pc:sldMkLst>
        <pc:spChg chg="mod">
          <ac:chgData name="Tim Solley" userId="6446f77d-77a0-4f03-b509-0612ab43eae7" providerId="ADAL" clId="{B88577F5-8EA2-CA48-B017-5C9CB470CE18}" dt="2018-12-10T02:48:07.362" v="110" actId="20577"/>
          <ac:spMkLst>
            <pc:docMk/>
            <pc:sldMk cId="3724624612" sldId="731"/>
            <ac:spMk id="4" creationId="{2155A478-4583-2147-AD91-499CD48BC61C}"/>
          </ac:spMkLst>
        </pc:spChg>
      </pc:sldChg>
      <pc:sldChg chg="modSp add">
        <pc:chgData name="Tim Solley" userId="6446f77d-77a0-4f03-b509-0612ab43eae7" providerId="ADAL" clId="{B88577F5-8EA2-CA48-B017-5C9CB470CE18}" dt="2018-12-10T02:52:58.505" v="636" actId="20577"/>
        <pc:sldMkLst>
          <pc:docMk/>
          <pc:sldMk cId="2154320456" sldId="749"/>
        </pc:sldMkLst>
        <pc:spChg chg="mod">
          <ac:chgData name="Tim Solley" userId="6446f77d-77a0-4f03-b509-0612ab43eae7" providerId="ADAL" clId="{B88577F5-8EA2-CA48-B017-5C9CB470CE18}" dt="2018-12-10T02:52:58.505" v="636" actId="20577"/>
          <ac:spMkLst>
            <pc:docMk/>
            <pc:sldMk cId="2154320456" sldId="749"/>
            <ac:spMk id="4" creationId="{2155A478-4583-2147-AD91-499CD48BC61C}"/>
          </ac:spMkLst>
        </pc:spChg>
      </pc:sldChg>
      <pc:sldChg chg="modSp add">
        <pc:chgData name="Tim Solley" userId="6446f77d-77a0-4f03-b509-0612ab43eae7" providerId="ADAL" clId="{B88577F5-8EA2-CA48-B017-5C9CB470CE18}" dt="2018-12-18T17:49:03.108" v="650" actId="20577"/>
        <pc:sldMkLst>
          <pc:docMk/>
          <pc:sldMk cId="6459510" sldId="750"/>
        </pc:sldMkLst>
        <pc:spChg chg="mod">
          <ac:chgData name="Tim Solley" userId="6446f77d-77a0-4f03-b509-0612ab43eae7" providerId="ADAL" clId="{B88577F5-8EA2-CA48-B017-5C9CB470CE18}" dt="2018-12-18T17:49:03.108" v="650" actId="20577"/>
          <ac:spMkLst>
            <pc:docMk/>
            <pc:sldMk cId="6459510" sldId="750"/>
            <ac:spMk id="3086" creationId="{00000000-0000-0000-0000-000000000000}"/>
          </ac:spMkLst>
        </pc:spChg>
      </pc:sldChg>
      <pc:sldChg chg="modSp add">
        <pc:chgData name="Tim Solley" userId="6446f77d-77a0-4f03-b509-0612ab43eae7" providerId="ADAL" clId="{B88577F5-8EA2-CA48-B017-5C9CB470CE18}" dt="2019-01-28T20:09:48.527" v="853" actId="20577"/>
        <pc:sldMkLst>
          <pc:docMk/>
          <pc:sldMk cId="3079677648" sldId="756"/>
        </pc:sldMkLst>
        <pc:spChg chg="mod">
          <ac:chgData name="Tim Solley" userId="6446f77d-77a0-4f03-b509-0612ab43eae7" providerId="ADAL" clId="{B88577F5-8EA2-CA48-B017-5C9CB470CE18}" dt="2019-01-28T20:09:48.527" v="853" actId="20577"/>
          <ac:spMkLst>
            <pc:docMk/>
            <pc:sldMk cId="3079677648" sldId="756"/>
            <ac:spMk id="10" creationId="{00000000-0000-0000-0000-000000000000}"/>
          </ac:spMkLst>
        </pc:spChg>
      </pc:sldChg>
    </pc:docChg>
  </pc:docChgLst>
</pc:chgInfo>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2.png>
</file>

<file path=ppt/media/image3.jp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C7B5E8-5650-4264-A661-2CC42BB409CD}" type="datetimeFigureOut">
              <a:rPr lang="en-US" smtClean="0"/>
              <a:t>7/16/19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518FD0-00C4-4B18-9A95-4A7110BFB0DC}" type="slidenum">
              <a:rPr lang="en-US" smtClean="0"/>
              <a:t>‹#›</a:t>
            </a:fld>
            <a:endParaRPr lang="en-US"/>
          </a:p>
        </p:txBody>
      </p:sp>
    </p:spTree>
    <p:extLst>
      <p:ext uri="{BB962C8B-B14F-4D97-AF65-F5344CB8AC3E}">
        <p14:creationId xmlns:p14="http://schemas.microsoft.com/office/powerpoint/2010/main" val="83725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a:solidFill>
                  <a:srgbClr val="FF0000"/>
                </a:solidFill>
              </a:rPr>
              <a:t>Attention!</a:t>
            </a:r>
          </a:p>
          <a:p>
            <a:endParaRPr lang="en-US" sz="1600" b="0">
              <a:solidFill>
                <a:srgbClr val="FF0000"/>
              </a:solidFill>
            </a:endParaRPr>
          </a:p>
          <a:p>
            <a:r>
              <a:rPr lang="en-US" sz="1600" b="0">
                <a:solidFill>
                  <a:srgbClr val="FF0000"/>
                </a:solidFill>
              </a:rPr>
              <a:t>Before you open this template be sure what you have the following fonts installed:</a:t>
            </a:r>
          </a:p>
          <a:p>
            <a:pPr fontAlgn="base"/>
            <a:endParaRPr lang="en-US" sz="1200" b="1" kern="1200" cap="all">
              <a:solidFill>
                <a:schemeClr val="tx1"/>
              </a:solidFill>
              <a:effectLst/>
              <a:latin typeface="+mn-lt"/>
              <a:ea typeface="+mn-ea"/>
              <a:cs typeface="+mn-cs"/>
            </a:endParaRPr>
          </a:p>
          <a:p>
            <a:pPr fontAlgn="base"/>
            <a:r>
              <a:rPr lang="en-US" sz="1200" b="1" kern="1200" cap="none">
                <a:solidFill>
                  <a:schemeClr val="tx1"/>
                </a:solidFill>
                <a:effectLst/>
                <a:latin typeface="+mn-lt"/>
                <a:ea typeface="+mn-ea"/>
                <a:cs typeface="+mn-cs"/>
              </a:rPr>
              <a:t>Bebas Neue</a:t>
            </a:r>
            <a:endParaRPr lang="en-US" sz="1200" kern="1200">
              <a:solidFill>
                <a:schemeClr val="tx1"/>
              </a:solidFill>
              <a:effectLst/>
              <a:latin typeface="+mn-lt"/>
              <a:ea typeface="+mn-ea"/>
              <a:cs typeface="+mn-cs"/>
            </a:endParaRPr>
          </a:p>
          <a:p>
            <a:pPr fontAlgn="base"/>
            <a:r>
              <a:rPr lang="en-US" sz="1200" b="1" u="sng" kern="1200" cap="none">
                <a:solidFill>
                  <a:schemeClr val="tx1"/>
                </a:solidFill>
                <a:effectLst/>
                <a:latin typeface="+mn-lt"/>
                <a:ea typeface="+mn-ea"/>
                <a:cs typeface="+mn-cs"/>
              </a:rPr>
              <a:t>http://www.fontsquirrel.com/fonts/bebas-NEUE</a:t>
            </a:r>
          </a:p>
          <a:p>
            <a:pPr fontAlgn="base"/>
            <a:endParaRPr lang="en-US" sz="1200" b="1" u="sng" kern="1200" cap="none">
              <a:solidFill>
                <a:schemeClr val="tx1"/>
              </a:solidFill>
              <a:effectLst/>
              <a:latin typeface="+mn-lt"/>
              <a:ea typeface="+mn-ea"/>
              <a:cs typeface="+mn-cs"/>
            </a:endParaRPr>
          </a:p>
          <a:p>
            <a:pPr fontAlgn="base"/>
            <a:r>
              <a:rPr lang="en-US" sz="1200" b="1" kern="1200" cap="none">
                <a:solidFill>
                  <a:schemeClr val="tx1"/>
                </a:solidFill>
                <a:effectLst/>
                <a:latin typeface="+mn-lt"/>
                <a:ea typeface="+mn-ea"/>
                <a:cs typeface="+mn-cs"/>
              </a:rPr>
              <a:t>Aller</a:t>
            </a:r>
            <a:endParaRPr lang="en-US" sz="1200" kern="1200">
              <a:solidFill>
                <a:schemeClr val="tx1"/>
              </a:solidFill>
              <a:effectLst/>
              <a:latin typeface="+mn-lt"/>
              <a:ea typeface="+mn-ea"/>
              <a:cs typeface="+mn-cs"/>
            </a:endParaRPr>
          </a:p>
          <a:p>
            <a:pPr fontAlgn="base"/>
            <a:r>
              <a:rPr lang="en-US" sz="1200" b="1" u="sng" kern="1200" cap="none">
                <a:solidFill>
                  <a:schemeClr val="tx1"/>
                </a:solidFill>
                <a:effectLst/>
                <a:latin typeface="+mn-lt"/>
                <a:ea typeface="+mn-ea"/>
                <a:cs typeface="+mn-cs"/>
              </a:rPr>
              <a:t>http://www.fontsquirrel.com/fonts/Aller</a:t>
            </a:r>
          </a:p>
          <a:p>
            <a:pPr fontAlgn="base"/>
            <a:endParaRPr lang="en-US" sz="1200" b="1" u="sng" kern="1200" cap="none">
              <a:solidFill>
                <a:schemeClr val="tx1"/>
              </a:solidFill>
              <a:effectLst/>
              <a:latin typeface="+mn-lt"/>
              <a:ea typeface="+mn-ea"/>
              <a:cs typeface="+mn-cs"/>
            </a:endParaRPr>
          </a:p>
          <a:p>
            <a:pPr fontAlgn="base"/>
            <a:r>
              <a:rPr lang="en-US" sz="1200" b="1" kern="1200">
                <a:solidFill>
                  <a:schemeClr val="tx1"/>
                </a:solidFill>
                <a:effectLst/>
                <a:latin typeface="+mn-lt"/>
                <a:ea typeface="+mn-ea"/>
                <a:cs typeface="+mn-cs"/>
              </a:rPr>
              <a:t>Icon Sets Font:</a:t>
            </a:r>
          </a:p>
          <a:p>
            <a:pPr fontAlgn="base"/>
            <a:r>
              <a:rPr lang="en-US" sz="1200" b="1" u="sng" kern="1200">
                <a:solidFill>
                  <a:schemeClr val="tx1"/>
                </a:solidFill>
                <a:effectLst/>
                <a:latin typeface="+mn-lt"/>
                <a:ea typeface="+mn-ea"/>
                <a:cs typeface="+mn-cs"/>
              </a:rPr>
              <a:t>http://www.webhostinghub.com/glyphs/</a:t>
            </a:r>
          </a:p>
          <a:p>
            <a:pPr fontAlgn="base"/>
            <a:endParaRPr lang="en-US" sz="1200" u="sng" kern="1200">
              <a:solidFill>
                <a:schemeClr val="tx1"/>
              </a:solidFill>
              <a:effectLst/>
              <a:latin typeface="+mn-lt"/>
              <a:ea typeface="+mn-ea"/>
              <a:cs typeface="+mn-cs"/>
            </a:endParaRPr>
          </a:p>
          <a:p>
            <a:pPr fontAlgn="base"/>
            <a:r>
              <a:rPr lang="en-US" sz="1200" b="0" i="0" u="none" kern="1200">
                <a:solidFill>
                  <a:schemeClr val="tx1"/>
                </a:solidFill>
                <a:effectLst/>
                <a:latin typeface="+mn-lt"/>
                <a:ea typeface="+mn-ea"/>
                <a:cs typeface="+mn-cs"/>
              </a:rPr>
              <a:t>All fonts are permitted free use in commercial projects.</a:t>
            </a:r>
          </a:p>
          <a:p>
            <a:endParaRPr lang="en-US"/>
          </a:p>
        </p:txBody>
      </p:sp>
      <p:sp>
        <p:nvSpPr>
          <p:cNvPr id="4" name="Slide Number Placeholder 3"/>
          <p:cNvSpPr>
            <a:spLocks noGrp="1"/>
          </p:cNvSpPr>
          <p:nvPr>
            <p:ph type="sldNum" sz="quarter" idx="10"/>
          </p:nvPr>
        </p:nvSpPr>
        <p:spPr/>
        <p:txBody>
          <a:bodyPr/>
          <a:lstStyle/>
          <a:p>
            <a:fld id="{614ABB26-51B0-A742-8663-37118EE8163C}"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313689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518FD0-00C4-4B18-9A95-4A7110BFB0DC}" type="slidenum">
              <a:rPr lang="en-US" smtClean="0"/>
              <a:t>19</a:t>
            </a:fld>
            <a:endParaRPr lang="en-US"/>
          </a:p>
        </p:txBody>
      </p:sp>
    </p:spTree>
    <p:extLst>
      <p:ext uri="{BB962C8B-B14F-4D97-AF65-F5344CB8AC3E}">
        <p14:creationId xmlns:p14="http://schemas.microsoft.com/office/powerpoint/2010/main" val="360091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a:solidFill>
                  <a:srgbClr val="FF0000"/>
                </a:solidFill>
              </a:rPr>
              <a:t>Attention!</a:t>
            </a:r>
          </a:p>
          <a:p>
            <a:endParaRPr lang="en-US" sz="1600" b="0">
              <a:solidFill>
                <a:srgbClr val="FF0000"/>
              </a:solidFill>
            </a:endParaRPr>
          </a:p>
          <a:p>
            <a:r>
              <a:rPr lang="en-US" sz="1600" b="0">
                <a:solidFill>
                  <a:srgbClr val="FF0000"/>
                </a:solidFill>
              </a:rPr>
              <a:t>Before you open this template be sure what you have the following fonts installed:</a:t>
            </a:r>
          </a:p>
          <a:p>
            <a:pPr fontAlgn="base"/>
            <a:endParaRPr lang="en-US" sz="1200" b="1" kern="1200" cap="all">
              <a:solidFill>
                <a:schemeClr val="tx1"/>
              </a:solidFill>
              <a:effectLst/>
              <a:latin typeface="+mn-lt"/>
              <a:ea typeface="+mn-ea"/>
              <a:cs typeface="+mn-cs"/>
            </a:endParaRPr>
          </a:p>
          <a:p>
            <a:pPr fontAlgn="base"/>
            <a:r>
              <a:rPr lang="en-US" sz="1200" b="1" kern="1200" cap="none">
                <a:solidFill>
                  <a:schemeClr val="tx1"/>
                </a:solidFill>
                <a:effectLst/>
                <a:latin typeface="+mn-lt"/>
                <a:ea typeface="+mn-ea"/>
                <a:cs typeface="+mn-cs"/>
              </a:rPr>
              <a:t>Bebas Neue</a:t>
            </a:r>
            <a:endParaRPr lang="en-US" sz="1200" kern="1200">
              <a:solidFill>
                <a:schemeClr val="tx1"/>
              </a:solidFill>
              <a:effectLst/>
              <a:latin typeface="+mn-lt"/>
              <a:ea typeface="+mn-ea"/>
              <a:cs typeface="+mn-cs"/>
            </a:endParaRPr>
          </a:p>
          <a:p>
            <a:pPr fontAlgn="base"/>
            <a:r>
              <a:rPr lang="en-US" sz="1200" b="1" u="sng" kern="1200" cap="none">
                <a:solidFill>
                  <a:schemeClr val="tx1"/>
                </a:solidFill>
                <a:effectLst/>
                <a:latin typeface="+mn-lt"/>
                <a:ea typeface="+mn-ea"/>
                <a:cs typeface="+mn-cs"/>
              </a:rPr>
              <a:t>http://www.fontsquirrel.com/fonts/bebas-NEUE</a:t>
            </a:r>
          </a:p>
          <a:p>
            <a:pPr fontAlgn="base"/>
            <a:endParaRPr lang="en-US" sz="1200" b="1" u="sng" kern="1200" cap="none">
              <a:solidFill>
                <a:schemeClr val="tx1"/>
              </a:solidFill>
              <a:effectLst/>
              <a:latin typeface="+mn-lt"/>
              <a:ea typeface="+mn-ea"/>
              <a:cs typeface="+mn-cs"/>
            </a:endParaRPr>
          </a:p>
          <a:p>
            <a:pPr fontAlgn="base"/>
            <a:r>
              <a:rPr lang="en-US" sz="1200" b="1" kern="1200" cap="none">
                <a:solidFill>
                  <a:schemeClr val="tx1"/>
                </a:solidFill>
                <a:effectLst/>
                <a:latin typeface="+mn-lt"/>
                <a:ea typeface="+mn-ea"/>
                <a:cs typeface="+mn-cs"/>
              </a:rPr>
              <a:t>Aller</a:t>
            </a:r>
            <a:endParaRPr lang="en-US" sz="1200" kern="1200">
              <a:solidFill>
                <a:schemeClr val="tx1"/>
              </a:solidFill>
              <a:effectLst/>
              <a:latin typeface="+mn-lt"/>
              <a:ea typeface="+mn-ea"/>
              <a:cs typeface="+mn-cs"/>
            </a:endParaRPr>
          </a:p>
          <a:p>
            <a:pPr fontAlgn="base"/>
            <a:r>
              <a:rPr lang="en-US" sz="1200" b="1" u="sng" kern="1200" cap="none">
                <a:solidFill>
                  <a:schemeClr val="tx1"/>
                </a:solidFill>
                <a:effectLst/>
                <a:latin typeface="+mn-lt"/>
                <a:ea typeface="+mn-ea"/>
                <a:cs typeface="+mn-cs"/>
              </a:rPr>
              <a:t>http://www.fontsquirrel.com/fonts/Aller</a:t>
            </a:r>
          </a:p>
          <a:p>
            <a:pPr fontAlgn="base"/>
            <a:endParaRPr lang="en-US" sz="1200" b="1" u="sng" kern="1200" cap="none">
              <a:solidFill>
                <a:schemeClr val="tx1"/>
              </a:solidFill>
              <a:effectLst/>
              <a:latin typeface="+mn-lt"/>
              <a:ea typeface="+mn-ea"/>
              <a:cs typeface="+mn-cs"/>
            </a:endParaRPr>
          </a:p>
          <a:p>
            <a:pPr fontAlgn="base"/>
            <a:r>
              <a:rPr lang="en-US" sz="1200" b="1" kern="1200">
                <a:solidFill>
                  <a:schemeClr val="tx1"/>
                </a:solidFill>
                <a:effectLst/>
                <a:latin typeface="+mn-lt"/>
                <a:ea typeface="+mn-ea"/>
                <a:cs typeface="+mn-cs"/>
              </a:rPr>
              <a:t>Icon Sets Font:</a:t>
            </a:r>
          </a:p>
          <a:p>
            <a:pPr fontAlgn="base"/>
            <a:r>
              <a:rPr lang="en-US" sz="1200" b="1" u="sng" kern="1200">
                <a:solidFill>
                  <a:schemeClr val="tx1"/>
                </a:solidFill>
                <a:effectLst/>
                <a:latin typeface="+mn-lt"/>
                <a:ea typeface="+mn-ea"/>
                <a:cs typeface="+mn-cs"/>
              </a:rPr>
              <a:t>http://www.webhostinghub.com/glyphs/</a:t>
            </a:r>
          </a:p>
          <a:p>
            <a:pPr fontAlgn="base"/>
            <a:endParaRPr lang="en-US" sz="1200" u="sng" kern="1200">
              <a:solidFill>
                <a:schemeClr val="tx1"/>
              </a:solidFill>
              <a:effectLst/>
              <a:latin typeface="+mn-lt"/>
              <a:ea typeface="+mn-ea"/>
              <a:cs typeface="+mn-cs"/>
            </a:endParaRPr>
          </a:p>
          <a:p>
            <a:pPr fontAlgn="base"/>
            <a:r>
              <a:rPr lang="en-US" sz="1200" b="0" i="0" u="none" kern="1200">
                <a:solidFill>
                  <a:schemeClr val="tx1"/>
                </a:solidFill>
                <a:effectLst/>
                <a:latin typeface="+mn-lt"/>
                <a:ea typeface="+mn-ea"/>
                <a:cs typeface="+mn-cs"/>
              </a:rPr>
              <a:t>All fonts are permitted free use in commercial projects.</a:t>
            </a:r>
          </a:p>
          <a:p>
            <a:endParaRPr lang="en-US"/>
          </a:p>
        </p:txBody>
      </p:sp>
      <p:sp>
        <p:nvSpPr>
          <p:cNvPr id="4" name="Slide Number Placeholder 3"/>
          <p:cNvSpPr>
            <a:spLocks noGrp="1"/>
          </p:cNvSpPr>
          <p:nvPr>
            <p:ph type="sldNum" sz="quarter" idx="10"/>
          </p:nvPr>
        </p:nvSpPr>
        <p:spPr/>
        <p:txBody>
          <a:bodyPr/>
          <a:lstStyle/>
          <a:p>
            <a:fld id="{614ABB26-51B0-A742-8663-37118EE8163C}" type="slidenum">
              <a:rPr lang="en-US" smtClean="0">
                <a:solidFill>
                  <a:prstClr val="black"/>
                </a:solidFill>
              </a:rPr>
              <a:pPr/>
              <a:t>44</a:t>
            </a:fld>
            <a:endParaRPr lang="en-US">
              <a:solidFill>
                <a:prstClr val="black"/>
              </a:solidFill>
            </a:endParaRPr>
          </a:p>
        </p:txBody>
      </p:sp>
    </p:spTree>
    <p:extLst>
      <p:ext uri="{BB962C8B-B14F-4D97-AF65-F5344CB8AC3E}">
        <p14:creationId xmlns:p14="http://schemas.microsoft.com/office/powerpoint/2010/main" val="13374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fluencer - With Logos">
    <p:spTree>
      <p:nvGrpSpPr>
        <p:cNvPr id="1" name=""/>
        <p:cNvGrpSpPr/>
        <p:nvPr/>
      </p:nvGrpSpPr>
      <p:grpSpPr>
        <a:xfrm>
          <a:off x="0" y="0"/>
          <a:ext cx="0" cy="0"/>
          <a:chOff x="0" y="0"/>
          <a:chExt cx="0" cy="0"/>
        </a:xfrm>
      </p:grpSpPr>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bg1">
                    <a:lumMod val="75000"/>
                  </a:schemeClr>
                </a:solidFill>
              </a:defRPr>
            </a:lvl1pPr>
          </a:lstStyle>
          <a:p>
            <a:pPr lvl="0"/>
            <a:r>
              <a:rPr lang="en-US" dirty="0"/>
              <a:t>Click to edit Master text styles</a:t>
            </a:r>
          </a:p>
        </p:txBody>
      </p:sp>
      <p:sp>
        <p:nvSpPr>
          <p:cNvPr id="6"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106491621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fluencer - No Logos">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rmAutofit/>
          </a:bodyPr>
          <a:lstStyle/>
          <a:p>
            <a:r>
              <a:rPr lang="en-US" dirty="0"/>
              <a:t>Click to edit Master title style</a:t>
            </a:r>
          </a:p>
        </p:txBody>
      </p:sp>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bg1">
                    <a:lumMod val="75000"/>
                  </a:schemeClr>
                </a:solidFill>
              </a:defRPr>
            </a:lvl1pPr>
          </a:lstStyle>
          <a:p>
            <a:pPr lvl="0"/>
            <a:r>
              <a:rPr lang="en-US" dirty="0"/>
              <a:t>Click to edit Master text styles</a:t>
            </a:r>
          </a:p>
        </p:txBody>
      </p:sp>
    </p:spTree>
    <p:extLst>
      <p:ext uri="{BB962C8B-B14F-4D97-AF65-F5344CB8AC3E}">
        <p14:creationId xmlns:p14="http://schemas.microsoft.com/office/powerpoint/2010/main" val="354218177"/>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tx1">
                <a:lumMod val="75000"/>
                <a:lumOff val="25000"/>
              </a:schemeClr>
            </a:gs>
            <a:gs pos="74000">
              <a:schemeClr val="tx1"/>
            </a:gs>
            <a:gs pos="83000">
              <a:schemeClr val="tx1"/>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Title Placeholder 1"/>
          <p:cNvSpPr>
            <a:spLocks noGrp="1"/>
          </p:cNvSpPr>
          <p:nvPr userDrawn="1">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765116200"/>
      </p:ext>
    </p:extLst>
  </p:cSld>
  <p:clrMap bg1="lt1" tx1="dk1" bg2="lt2" tx2="dk2" accent1="accent1" accent2="accent2" accent3="accent3" accent4="accent4" accent5="accent5" accent6="accent6" hlink="hlink" folHlink="folHlink"/>
  <p:sldLayoutIdLst>
    <p:sldLayoutId id="2147483662" r:id="rId1"/>
  </p:sldLayoutIdLst>
  <p:transition spd="slow">
    <p:wipe/>
  </p:transition>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tx1">
                <a:lumMod val="75000"/>
                <a:lumOff val="25000"/>
              </a:schemeClr>
            </a:gs>
            <a:gs pos="74000">
              <a:schemeClr val="tx1"/>
            </a:gs>
            <a:gs pos="83000">
              <a:schemeClr val="tx1"/>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669092927"/>
      </p:ext>
    </p:extLst>
  </p:cSld>
  <p:clrMap bg1="lt1" tx1="dk1" bg2="lt2" tx2="dk2" accent1="accent1" accent2="accent2" accent3="accent3" accent4="accent4" accent5="accent5" accent6="accent6" hlink="hlink" folHlink="folHlink"/>
  <p:sldLayoutIdLst>
    <p:sldLayoutId id="2147483668" r:id="rId1"/>
  </p:sldLayoutIdLst>
  <p:transition spd="slow">
    <p:wipe/>
  </p:transition>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slides/_rels/slide1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12.sv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www.jwt.io/"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a:extLst>
              <a:ext uri="{28A0092B-C50C-407E-A947-70E740481C1C}">
                <a14:useLocalDpi xmlns:a14="http://schemas.microsoft.com/office/drawing/2010/main" val="0"/>
              </a:ext>
            </a:extLst>
          </a:blip>
          <a:srcRect l="247" t="4571" b="1122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AutoShape 30"/>
          <p:cNvSpPr>
            <a:spLocks/>
          </p:cNvSpPr>
          <p:nvPr/>
        </p:nvSpPr>
        <p:spPr bwMode="auto">
          <a:xfrm>
            <a:off x="-1" y="0"/>
            <a:ext cx="12206689" cy="685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sp>
        <p:nvSpPr>
          <p:cNvPr id="68" name="Freeform 67"/>
          <p:cNvSpPr/>
          <p:nvPr/>
        </p:nvSpPr>
        <p:spPr>
          <a:xfrm>
            <a:off x="4921575" y="1355492"/>
            <a:ext cx="2667000" cy="2667000"/>
          </a:xfrm>
          <a:custGeom>
            <a:avLst/>
            <a:gdLst>
              <a:gd name="connsiteX0" fmla="*/ 2529043 w 2667000"/>
              <a:gd name="connsiteY0" fmla="*/ 747131 h 2667000"/>
              <a:gd name="connsiteX1" fmla="*/ 2574505 w 2667000"/>
              <a:gd name="connsiteY1" fmla="*/ 844539 h 2667000"/>
              <a:gd name="connsiteX2" fmla="*/ 2667000 w 2667000"/>
              <a:gd name="connsiteY2" fmla="*/ 1333500 h 2667000"/>
              <a:gd name="connsiteX3" fmla="*/ 1333500 w 2667000"/>
              <a:gd name="connsiteY3" fmla="*/ 2667000 h 2667000"/>
              <a:gd name="connsiteX4" fmla="*/ 697875 w 2667000"/>
              <a:gd name="connsiteY4" fmla="*/ 2506054 h 2667000"/>
              <a:gd name="connsiteX5" fmla="*/ 649891 w 2667000"/>
              <a:gd name="connsiteY5" fmla="*/ 2476902 h 2667000"/>
              <a:gd name="connsiteX6" fmla="*/ 701613 w 2667000"/>
              <a:gd name="connsiteY6" fmla="*/ 2391753 h 2667000"/>
              <a:gd name="connsiteX7" fmla="*/ 745412 w 2667000"/>
              <a:gd name="connsiteY7" fmla="*/ 2418362 h 2667000"/>
              <a:gd name="connsiteX8" fmla="*/ 1333500 w 2667000"/>
              <a:gd name="connsiteY8" fmla="*/ 2567271 h 2667000"/>
              <a:gd name="connsiteX9" fmla="*/ 2567271 w 2667000"/>
              <a:gd name="connsiteY9" fmla="*/ 1333500 h 2667000"/>
              <a:gd name="connsiteX10" fmla="*/ 2481692 w 2667000"/>
              <a:gd name="connsiteY10" fmla="*/ 881107 h 2667000"/>
              <a:gd name="connsiteX11" fmla="*/ 2466734 w 2667000"/>
              <a:gd name="connsiteY11" fmla="*/ 849056 h 2667000"/>
              <a:gd name="connsiteX12" fmla="*/ 1333500 w 2667000"/>
              <a:gd name="connsiteY12" fmla="*/ 0 h 2667000"/>
              <a:gd name="connsiteX13" fmla="*/ 1822461 w 2667000"/>
              <a:gd name="connsiteY13" fmla="*/ 92496 h 2667000"/>
              <a:gd name="connsiteX14" fmla="*/ 1941266 w 2667000"/>
              <a:gd name="connsiteY14" fmla="*/ 147944 h 2667000"/>
              <a:gd name="connsiteX15" fmla="*/ 1837165 w 2667000"/>
              <a:gd name="connsiteY15" fmla="*/ 209238 h 2667000"/>
              <a:gd name="connsiteX16" fmla="*/ 1785893 w 2667000"/>
              <a:gd name="connsiteY16" fmla="*/ 185308 h 2667000"/>
              <a:gd name="connsiteX17" fmla="*/ 1333500 w 2667000"/>
              <a:gd name="connsiteY17" fmla="*/ 99729 h 2667000"/>
              <a:gd name="connsiteX18" fmla="*/ 99730 w 2667000"/>
              <a:gd name="connsiteY18" fmla="*/ 1333500 h 2667000"/>
              <a:gd name="connsiteX19" fmla="*/ 248639 w 2667000"/>
              <a:gd name="connsiteY19" fmla="*/ 1921589 h 2667000"/>
              <a:gd name="connsiteX20" fmla="*/ 303282 w 2667000"/>
              <a:gd name="connsiteY20" fmla="*/ 2011535 h 2667000"/>
              <a:gd name="connsiteX21" fmla="*/ 217570 w 2667000"/>
              <a:gd name="connsiteY21" fmla="*/ 2062330 h 2667000"/>
              <a:gd name="connsiteX22" fmla="*/ 160947 w 2667000"/>
              <a:gd name="connsiteY22" fmla="*/ 1969125 h 2667000"/>
              <a:gd name="connsiteX23" fmla="*/ 0 w 2667000"/>
              <a:gd name="connsiteY23" fmla="*/ 1333500 h 2667000"/>
              <a:gd name="connsiteX24" fmla="*/ 1333500 w 2667000"/>
              <a:gd name="connsiteY24" fmla="*/ 0 h 266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7000" h="2667000">
                <a:moveTo>
                  <a:pt x="2529043" y="747131"/>
                </a:moveTo>
                <a:lnTo>
                  <a:pt x="2574505" y="844539"/>
                </a:lnTo>
                <a:cubicBezTo>
                  <a:pt x="2634205" y="995939"/>
                  <a:pt x="2667000" y="1160890"/>
                  <a:pt x="2667000" y="1333500"/>
                </a:cubicBezTo>
                <a:cubicBezTo>
                  <a:pt x="2667000" y="2069972"/>
                  <a:pt x="2069972" y="2667000"/>
                  <a:pt x="1333500" y="2667000"/>
                </a:cubicBezTo>
                <a:cubicBezTo>
                  <a:pt x="1103353" y="2667000"/>
                  <a:pt x="886823" y="2608697"/>
                  <a:pt x="697875" y="2506054"/>
                </a:cubicBezTo>
                <a:lnTo>
                  <a:pt x="649891" y="2476902"/>
                </a:lnTo>
                <a:lnTo>
                  <a:pt x="701613" y="2391753"/>
                </a:lnTo>
                <a:lnTo>
                  <a:pt x="745412" y="2418362"/>
                </a:lnTo>
                <a:cubicBezTo>
                  <a:pt x="920229" y="2513327"/>
                  <a:pt x="1120565" y="2567271"/>
                  <a:pt x="1333500" y="2567271"/>
                </a:cubicBezTo>
                <a:cubicBezTo>
                  <a:pt x="2014893" y="2567271"/>
                  <a:pt x="2567271" y="2014893"/>
                  <a:pt x="2567271" y="1333500"/>
                </a:cubicBezTo>
                <a:cubicBezTo>
                  <a:pt x="2567271" y="1173799"/>
                  <a:pt x="2536928" y="1021184"/>
                  <a:pt x="2481692" y="881107"/>
                </a:cubicBezTo>
                <a:lnTo>
                  <a:pt x="2466734" y="849056"/>
                </a:lnTo>
                <a:close/>
                <a:moveTo>
                  <a:pt x="1333500" y="0"/>
                </a:moveTo>
                <a:cubicBezTo>
                  <a:pt x="1506111" y="0"/>
                  <a:pt x="1671061" y="32796"/>
                  <a:pt x="1822461" y="92496"/>
                </a:cubicBezTo>
                <a:lnTo>
                  <a:pt x="1941266" y="147944"/>
                </a:lnTo>
                <a:lnTo>
                  <a:pt x="1837165" y="209238"/>
                </a:lnTo>
                <a:lnTo>
                  <a:pt x="1785893" y="185308"/>
                </a:lnTo>
                <a:cubicBezTo>
                  <a:pt x="1645817" y="130073"/>
                  <a:pt x="1493202" y="99729"/>
                  <a:pt x="1333500" y="99729"/>
                </a:cubicBezTo>
                <a:cubicBezTo>
                  <a:pt x="652107" y="99729"/>
                  <a:pt x="99730" y="652107"/>
                  <a:pt x="99730" y="1333500"/>
                </a:cubicBezTo>
                <a:cubicBezTo>
                  <a:pt x="99730" y="1546436"/>
                  <a:pt x="153673" y="1746772"/>
                  <a:pt x="248639" y="1921589"/>
                </a:cubicBezTo>
                <a:lnTo>
                  <a:pt x="303282" y="2011535"/>
                </a:lnTo>
                <a:lnTo>
                  <a:pt x="217570" y="2062330"/>
                </a:lnTo>
                <a:lnTo>
                  <a:pt x="160947" y="1969125"/>
                </a:lnTo>
                <a:cubicBezTo>
                  <a:pt x="58304" y="1780177"/>
                  <a:pt x="0" y="1563648"/>
                  <a:pt x="0" y="1333500"/>
                </a:cubicBezTo>
                <a:cubicBezTo>
                  <a:pt x="0" y="597029"/>
                  <a:pt x="597029" y="0"/>
                  <a:pt x="1333500" y="0"/>
                </a:cubicBezTo>
                <a:close/>
              </a:path>
            </a:pathLst>
          </a:custGeom>
          <a:solidFill>
            <a:srgbClr val="9A9A9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3086" name="TextBox 3085"/>
          <p:cNvSpPr txBox="1"/>
          <p:nvPr/>
        </p:nvSpPr>
        <p:spPr>
          <a:xfrm>
            <a:off x="14688" y="4194770"/>
            <a:ext cx="12192000" cy="1107996"/>
          </a:xfrm>
          <a:prstGeom prst="rect">
            <a:avLst/>
          </a:prstGeom>
          <a:noFill/>
        </p:spPr>
        <p:txBody>
          <a:bodyPr wrap="square" rtlCol="0">
            <a:spAutoFit/>
          </a:bodyPr>
          <a:lstStyle/>
          <a:p>
            <a:pPr algn="ctr" defTabSz="457200"/>
            <a:r>
              <a:rPr lang="en-US" sz="6600" dirty="0" err="1">
                <a:solidFill>
                  <a:prstClr val="white"/>
                </a:solidFill>
                <a:latin typeface="Bebas Neue" panose="020B0606020202050201" pitchFamily="34" charset="0"/>
              </a:rPr>
              <a:t>kubernetes</a:t>
            </a:r>
            <a:r>
              <a:rPr lang="en-US" sz="6600" dirty="0">
                <a:solidFill>
                  <a:prstClr val="white"/>
                </a:solidFill>
                <a:latin typeface="Bebas Neue" panose="020B0606020202050201" pitchFamily="34" charset="0"/>
              </a:rPr>
              <a:t> </a:t>
            </a:r>
            <a:r>
              <a:rPr lang="en-US" sz="6600" dirty="0">
                <a:solidFill>
                  <a:schemeClr val="accent3"/>
                </a:solidFill>
                <a:latin typeface="Bebas Neue" panose="020B0606020202050201" pitchFamily="34" charset="0"/>
              </a:rPr>
              <a:t>fundamentals</a:t>
            </a:r>
          </a:p>
        </p:txBody>
      </p:sp>
      <p:pic>
        <p:nvPicPr>
          <p:cNvPr id="7" name="Picture 6">
            <a:extLst>
              <a:ext uri="{FF2B5EF4-FFF2-40B4-BE49-F238E27FC236}">
                <a16:creationId xmlns:a16="http://schemas.microsoft.com/office/drawing/2014/main" id="{FE36B168-86CF-3C4F-8D7A-D9975D36D8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7325" y="1787292"/>
            <a:ext cx="2095500" cy="1803400"/>
          </a:xfrm>
          <a:prstGeom prst="rect">
            <a:avLst/>
          </a:prstGeom>
        </p:spPr>
      </p:pic>
    </p:spTree>
    <p:extLst>
      <p:ext uri="{BB962C8B-B14F-4D97-AF65-F5344CB8AC3E}">
        <p14:creationId xmlns:p14="http://schemas.microsoft.com/office/powerpoint/2010/main" val="38124025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heel(1)">
                                      <p:cBhvr>
                                        <p:cTn id="7" dur="500"/>
                                        <p:tgtEl>
                                          <p:spTgt spid="6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86"/>
                                        </p:tgtEl>
                                        <p:attrNameLst>
                                          <p:attrName>style.visibility</p:attrName>
                                        </p:attrNameLst>
                                      </p:cBhvr>
                                      <p:to>
                                        <p:strVal val="visible"/>
                                      </p:to>
                                    </p:set>
                                    <p:animEffect transition="in" filter="fade">
                                      <p:cBhvr>
                                        <p:cTn id="11" dur="500"/>
                                        <p:tgtEl>
                                          <p:spTgt spid="30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308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images.unsplash.com/photo-1443962481408-7b8e3a0a3ddf?fit=crop&amp;fm=jpg&amp;h=95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12147"/>
          <a:stretch/>
        </p:blipFill>
        <p:spPr bwMode="auto">
          <a:xfrm>
            <a:off x="0" y="1092"/>
            <a:ext cx="12206689" cy="6856908"/>
          </a:xfrm>
          <a:prstGeom prst="rect">
            <a:avLst/>
          </a:prstGeom>
          <a:noFill/>
          <a:extLst>
            <a:ext uri="{909E8E84-426E-40DD-AFC4-6F175D3DCCD1}">
              <a14:hiddenFill xmlns:a14="http://schemas.microsoft.com/office/drawing/2010/main">
                <a:solidFill>
                  <a:srgbClr val="FFFFFF"/>
                </a:solidFill>
              </a14:hiddenFill>
            </a:ext>
          </a:extLst>
        </p:spPr>
      </p:pic>
      <p:sp>
        <p:nvSpPr>
          <p:cNvPr id="19" name="AutoShape 30"/>
          <p:cNvSpPr>
            <a:spLocks/>
          </p:cNvSpPr>
          <p:nvPr/>
        </p:nvSpPr>
        <p:spPr bwMode="auto">
          <a:xfrm>
            <a:off x="-1" y="0"/>
            <a:ext cx="12206689" cy="685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grpSp>
        <p:nvGrpSpPr>
          <p:cNvPr id="254" name="Group 253"/>
          <p:cNvGrpSpPr/>
          <p:nvPr/>
        </p:nvGrpSpPr>
        <p:grpSpPr>
          <a:xfrm>
            <a:off x="3226333" y="615371"/>
            <a:ext cx="5739335" cy="5680926"/>
            <a:chOff x="3247911" y="615371"/>
            <a:chExt cx="5739335" cy="5680926"/>
          </a:xfrm>
        </p:grpSpPr>
        <p:sp>
          <p:nvSpPr>
            <p:cNvPr id="239" name="Freeform 238"/>
            <p:cNvSpPr/>
            <p:nvPr/>
          </p:nvSpPr>
          <p:spPr>
            <a:xfrm>
              <a:off x="3247911" y="615371"/>
              <a:ext cx="5739335" cy="568092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6" name="Freeform 245"/>
            <p:cNvSpPr/>
            <p:nvPr/>
          </p:nvSpPr>
          <p:spPr>
            <a:xfrm>
              <a:off x="4115837" y="1473605"/>
              <a:ext cx="4060328" cy="401900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7" name="Freeform 246"/>
            <p:cNvSpPr/>
            <p:nvPr/>
          </p:nvSpPr>
          <p:spPr>
            <a:xfrm>
              <a:off x="4846618" y="2194559"/>
              <a:ext cx="2607966" cy="2581425"/>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9" name="Title 1"/>
          <p:cNvSpPr>
            <a:spLocks noGrp="1"/>
          </p:cNvSpPr>
          <p:nvPr>
            <p:ph type="title"/>
          </p:nvPr>
        </p:nvSpPr>
        <p:spPr>
          <a:xfrm>
            <a:off x="508177" y="3178308"/>
            <a:ext cx="11175647" cy="609600"/>
          </a:xfrm>
        </p:spPr>
        <p:txBody>
          <a:bodyPr>
            <a:noAutofit/>
          </a:bodyPr>
          <a:lstStyle/>
          <a:p>
            <a:r>
              <a:rPr lang="en-US" sz="9600" dirty="0">
                <a:solidFill>
                  <a:prstClr val="white"/>
                </a:solidFill>
              </a:rPr>
              <a:t>Class introductions</a:t>
            </a:r>
            <a:endParaRPr lang="en-US" sz="9600" dirty="0"/>
          </a:p>
        </p:txBody>
      </p:sp>
    </p:spTree>
    <p:extLst>
      <p:ext uri="{BB962C8B-B14F-4D97-AF65-F5344CB8AC3E}">
        <p14:creationId xmlns:p14="http://schemas.microsoft.com/office/powerpoint/2010/main" val="34134093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fade">
                                      <p:cBhvr>
                                        <p:cTn id="7" dur="500"/>
                                        <p:tgtEl>
                                          <p:spTgt spid="254"/>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259"/>
                                        </p:tgtEl>
                                        <p:attrNameLst>
                                          <p:attrName>style.visibility</p:attrName>
                                        </p:attrNameLst>
                                      </p:cBhvr>
                                      <p:to>
                                        <p:strVal val="visible"/>
                                      </p:to>
                                    </p:set>
                                    <p:anim calcmode="lin" valueType="num">
                                      <p:cBhvr additive="base">
                                        <p:cTn id="11" dur="500" fill="hold"/>
                                        <p:tgtEl>
                                          <p:spTgt spid="259"/>
                                        </p:tgtEl>
                                        <p:attrNameLst>
                                          <p:attrName>ppt_x</p:attrName>
                                        </p:attrNameLst>
                                      </p:cBhvr>
                                      <p:tavLst>
                                        <p:tav tm="0">
                                          <p:val>
                                            <p:strVal val="#ppt_x"/>
                                          </p:val>
                                        </p:tav>
                                        <p:tav tm="100000">
                                          <p:val>
                                            <p:strVal val="#ppt_x"/>
                                          </p:val>
                                        </p:tav>
                                      </p:tavLst>
                                    </p:anim>
                                    <p:anim calcmode="lin" valueType="num">
                                      <p:cBhvr additive="base">
                                        <p:cTn id="12" dur="500" fill="hold"/>
                                        <p:tgtEl>
                                          <p:spTgt spid="2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Vital statistics check</a:t>
            </a:r>
            <a:endParaRPr lang="en-US" sz="9600" dirty="0"/>
          </a:p>
        </p:txBody>
      </p:sp>
      <p:sp>
        <p:nvSpPr>
          <p:cNvPr id="22" name="TextBox 21">
            <a:extLst>
              <a:ext uri="{FF2B5EF4-FFF2-40B4-BE49-F238E27FC236}">
                <a16:creationId xmlns:a16="http://schemas.microsoft.com/office/drawing/2014/main" id="{26FA6184-8AFB-454F-8905-1BE9DAF38E72}"/>
              </a:ext>
            </a:extLst>
          </p:cNvPr>
          <p:cNvSpPr txBox="1"/>
          <p:nvPr/>
        </p:nvSpPr>
        <p:spPr>
          <a:xfrm>
            <a:off x="2734465" y="4357203"/>
            <a:ext cx="6606614" cy="1754326"/>
          </a:xfrm>
          <a:prstGeom prst="rect">
            <a:avLst/>
          </a:prstGeom>
          <a:noFill/>
        </p:spPr>
        <p:txBody>
          <a:bodyPr wrap="square" rtlCol="0">
            <a:spAutoFit/>
          </a:bodyPr>
          <a:lstStyle/>
          <a:p>
            <a:r>
              <a:rPr lang="en-US" dirty="0">
                <a:solidFill>
                  <a:schemeClr val="bg1"/>
                </a:solidFill>
                <a:latin typeface="Raleway Medium" panose="020B0603030101060003" pitchFamily="34" charset="77"/>
              </a:rPr>
              <a:t>Let’s get a sense for class knowledge and experience</a:t>
            </a:r>
          </a:p>
          <a:p>
            <a:pPr marL="285750" indent="-285750">
              <a:buFont typeface="Arial" panose="020B0604020202020204" pitchFamily="34" charset="0"/>
              <a:buChar char="•"/>
            </a:pPr>
            <a:r>
              <a:rPr lang="en-US" dirty="0">
                <a:solidFill>
                  <a:schemeClr val="bg1"/>
                </a:solidFill>
                <a:latin typeface="Raleway Medium" panose="020B0603030101060003" pitchFamily="34" charset="77"/>
              </a:rPr>
              <a:t>Experience with Docker?</a:t>
            </a:r>
          </a:p>
          <a:p>
            <a:pPr marL="285750" indent="-285750">
              <a:buFont typeface="Arial" panose="020B0604020202020204" pitchFamily="34" charset="0"/>
              <a:buChar char="•"/>
            </a:pPr>
            <a:r>
              <a:rPr lang="en-US" dirty="0">
                <a:solidFill>
                  <a:schemeClr val="bg1"/>
                </a:solidFill>
                <a:latin typeface="Raleway Medium" panose="020B0603030101060003" pitchFamily="34" charset="77"/>
              </a:rPr>
              <a:t>Experience with Kubernetes or another orchestrator</a:t>
            </a:r>
          </a:p>
          <a:p>
            <a:pPr marL="285750" indent="-285750">
              <a:buFont typeface="Arial" panose="020B0604020202020204" pitchFamily="34" charset="0"/>
              <a:buChar char="•"/>
            </a:pPr>
            <a:r>
              <a:rPr lang="en-US" dirty="0">
                <a:solidFill>
                  <a:schemeClr val="bg1"/>
                </a:solidFill>
                <a:latin typeface="Raleway Medium" panose="020B0603030101060003" pitchFamily="34" charset="77"/>
              </a:rPr>
              <a:t>Linux experience</a:t>
            </a:r>
          </a:p>
          <a:p>
            <a:pPr marL="285750" indent="-285750">
              <a:buFont typeface="Arial" panose="020B0604020202020204" pitchFamily="34" charset="0"/>
              <a:buChar char="•"/>
            </a:pPr>
            <a:r>
              <a:rPr lang="en-US" dirty="0">
                <a:solidFill>
                  <a:schemeClr val="bg1"/>
                </a:solidFill>
                <a:latin typeface="Raleway Medium" panose="020B0603030101060003" pitchFamily="34" charset="77"/>
              </a:rPr>
              <a:t>Development experience</a:t>
            </a:r>
          </a:p>
          <a:p>
            <a:pPr marL="285750" indent="-285750">
              <a:buFont typeface="Arial" panose="020B0604020202020204" pitchFamily="34" charset="0"/>
              <a:buChar char="•"/>
            </a:pPr>
            <a:r>
              <a:rPr lang="en-US" dirty="0">
                <a:solidFill>
                  <a:schemeClr val="bg1"/>
                </a:solidFill>
                <a:latin typeface="Raleway Medium" panose="020B0603030101060003" pitchFamily="34" charset="77"/>
              </a:rPr>
              <a:t>Ops or DevOps experience</a:t>
            </a:r>
          </a:p>
        </p:txBody>
      </p:sp>
      <p:pic>
        <p:nvPicPr>
          <p:cNvPr id="27" name="Picture 26">
            <a:extLst>
              <a:ext uri="{FF2B5EF4-FFF2-40B4-BE49-F238E27FC236}">
                <a16:creationId xmlns:a16="http://schemas.microsoft.com/office/drawing/2014/main" id="{639BE61C-965A-B94A-B5C1-2DC00D18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6241" y="2488616"/>
            <a:ext cx="2095500" cy="1803400"/>
          </a:xfrm>
          <a:prstGeom prst="rect">
            <a:avLst/>
          </a:prstGeom>
        </p:spPr>
      </p:pic>
    </p:spTree>
    <p:extLst>
      <p:ext uri="{BB962C8B-B14F-4D97-AF65-F5344CB8AC3E}">
        <p14:creationId xmlns:p14="http://schemas.microsoft.com/office/powerpoint/2010/main" val="13730944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Ratings/class survey</a:t>
            </a:r>
            <a:endParaRPr lang="en-US" sz="9600" dirty="0"/>
          </a:p>
        </p:txBody>
      </p:sp>
      <p:pic>
        <p:nvPicPr>
          <p:cNvPr id="27" name="Picture 26">
            <a:extLst>
              <a:ext uri="{FF2B5EF4-FFF2-40B4-BE49-F238E27FC236}">
                <a16:creationId xmlns:a16="http://schemas.microsoft.com/office/drawing/2014/main" id="{639BE61C-965A-B94A-B5C1-2DC00D18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6241" y="2488616"/>
            <a:ext cx="2095500" cy="1803400"/>
          </a:xfrm>
          <a:prstGeom prst="rect">
            <a:avLst/>
          </a:prstGeom>
        </p:spPr>
      </p:pic>
    </p:spTree>
    <p:extLst>
      <p:ext uri="{BB962C8B-B14F-4D97-AF65-F5344CB8AC3E}">
        <p14:creationId xmlns:p14="http://schemas.microsoft.com/office/powerpoint/2010/main" val="27786439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1938992"/>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You can find examples and exercise files at:</a:t>
            </a:r>
          </a:p>
          <a:p>
            <a:pPr marL="800100" lvl="1" indent="-342900">
              <a:buFont typeface="Arial" panose="020B0604020202020204" pitchFamily="34" charset="0"/>
              <a:buChar char="•"/>
            </a:pPr>
            <a:r>
              <a:rPr lang="en-US" sz="2400" dirty="0">
                <a:solidFill>
                  <a:schemeClr val="bg1"/>
                </a:solidFill>
              </a:rPr>
              <a:t>https://github.com/VergeOps/k8s-rvstore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Please clone the repo or download them from the web site</a:t>
            </a:r>
          </a:p>
          <a:p>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Exercise files</a:t>
            </a:r>
            <a:endParaRPr lang="en-US" sz="6000" dirty="0"/>
          </a:p>
        </p:txBody>
      </p:sp>
    </p:spTree>
    <p:extLst>
      <p:ext uri="{BB962C8B-B14F-4D97-AF65-F5344CB8AC3E}">
        <p14:creationId xmlns:p14="http://schemas.microsoft.com/office/powerpoint/2010/main" val="22858332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installations</a:t>
            </a:r>
            <a:endParaRPr lang="en-US" sz="9600" dirty="0"/>
          </a:p>
        </p:txBody>
      </p:sp>
      <p:pic>
        <p:nvPicPr>
          <p:cNvPr id="27" name="Picture 26">
            <a:extLst>
              <a:ext uri="{FF2B5EF4-FFF2-40B4-BE49-F238E27FC236}">
                <a16:creationId xmlns:a16="http://schemas.microsoft.com/office/drawing/2014/main" id="{639BE61C-965A-B94A-B5C1-2DC00D18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6241" y="2488616"/>
            <a:ext cx="2095500" cy="1803400"/>
          </a:xfrm>
          <a:prstGeom prst="rect">
            <a:avLst/>
          </a:prstGeom>
        </p:spPr>
      </p:pic>
      <p:sp>
        <p:nvSpPr>
          <p:cNvPr id="11" name="Title 1">
            <a:extLst>
              <a:ext uri="{FF2B5EF4-FFF2-40B4-BE49-F238E27FC236}">
                <a16:creationId xmlns:a16="http://schemas.microsoft.com/office/drawing/2014/main" id="{29034C01-AFB9-2644-BB24-48466F05187F}"/>
              </a:ext>
            </a:extLst>
          </p:cNvPr>
          <p:cNvSpPr>
            <a:spLocks noGrp="1"/>
          </p:cNvSpPr>
          <p:nvPr>
            <p:ph type="title"/>
          </p:nvPr>
        </p:nvSpPr>
        <p:spPr>
          <a:xfrm>
            <a:off x="508177" y="4304228"/>
            <a:ext cx="11175647" cy="1860275"/>
          </a:xfrm>
        </p:spPr>
        <p:txBody>
          <a:bodyPr>
            <a:noAutofit/>
          </a:bodyPr>
          <a:lstStyle/>
          <a:p>
            <a:r>
              <a:rPr lang="en-US" dirty="0"/>
              <a:t>Docker</a:t>
            </a:r>
            <a:br>
              <a:rPr lang="en-US" dirty="0"/>
            </a:br>
            <a:r>
              <a:rPr lang="en-US" dirty="0" err="1"/>
              <a:t>kubernetes</a:t>
            </a:r>
            <a:br>
              <a:rPr lang="en-US" dirty="0"/>
            </a:br>
            <a:r>
              <a:rPr lang="en-US" dirty="0" err="1"/>
              <a:t>kubectl</a:t>
            </a:r>
            <a:endParaRPr lang="en-US" dirty="0"/>
          </a:p>
        </p:txBody>
      </p:sp>
    </p:spTree>
    <p:extLst>
      <p:ext uri="{BB962C8B-B14F-4D97-AF65-F5344CB8AC3E}">
        <p14:creationId xmlns:p14="http://schemas.microsoft.com/office/powerpoint/2010/main" val="10668949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https://images.unsplash.com/photo-1432821596592-e2c18b78144f?fit=crop&amp;fm=jpg&amp;h=950&amp;ixlib=rb-0.3.5&amp;q=80&amp;w=192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7439" t="50" r="4914" b="50"/>
          <a:stretch>
            <a:fillRect/>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0" name="AutoShape 30"/>
          <p:cNvSpPr>
            <a:spLocks/>
          </p:cNvSpPr>
          <p:nvPr/>
        </p:nvSpPr>
        <p:spPr bwMode="auto">
          <a:xfrm>
            <a:off x="-1" y="0"/>
            <a:ext cx="12206689" cy="685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grpSp>
        <p:nvGrpSpPr>
          <p:cNvPr id="254" name="Group 253"/>
          <p:cNvGrpSpPr/>
          <p:nvPr/>
        </p:nvGrpSpPr>
        <p:grpSpPr>
          <a:xfrm>
            <a:off x="3226333" y="615371"/>
            <a:ext cx="5739335" cy="5680926"/>
            <a:chOff x="3247911" y="615371"/>
            <a:chExt cx="5739335" cy="5680926"/>
          </a:xfrm>
        </p:grpSpPr>
        <p:sp>
          <p:nvSpPr>
            <p:cNvPr id="239" name="Freeform 238"/>
            <p:cNvSpPr/>
            <p:nvPr/>
          </p:nvSpPr>
          <p:spPr>
            <a:xfrm>
              <a:off x="3247911" y="615371"/>
              <a:ext cx="5739335" cy="568092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6" name="Freeform 245"/>
            <p:cNvSpPr/>
            <p:nvPr/>
          </p:nvSpPr>
          <p:spPr>
            <a:xfrm>
              <a:off x="4115837" y="1473605"/>
              <a:ext cx="4060328" cy="401900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7" name="Freeform 246"/>
            <p:cNvSpPr/>
            <p:nvPr/>
          </p:nvSpPr>
          <p:spPr>
            <a:xfrm>
              <a:off x="4846618" y="2194559"/>
              <a:ext cx="2607966" cy="2581425"/>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9" name="Title 1"/>
          <p:cNvSpPr>
            <a:spLocks noGrp="1"/>
          </p:cNvSpPr>
          <p:nvPr>
            <p:ph type="title"/>
          </p:nvPr>
        </p:nvSpPr>
        <p:spPr>
          <a:xfrm>
            <a:off x="508177" y="4121155"/>
            <a:ext cx="11175647" cy="1860275"/>
          </a:xfrm>
        </p:spPr>
        <p:txBody>
          <a:bodyPr>
            <a:noAutofit/>
          </a:bodyPr>
          <a:lstStyle/>
          <a:p>
            <a:r>
              <a:rPr lang="en-US" dirty="0"/>
              <a:t>Demystifying microservices, cloud native infrastructure and infrastructure as code</a:t>
            </a:r>
          </a:p>
        </p:txBody>
      </p:sp>
      <p:pic>
        <p:nvPicPr>
          <p:cNvPr id="10" name="Picture 9">
            <a:extLst>
              <a:ext uri="{FF2B5EF4-FFF2-40B4-BE49-F238E27FC236}">
                <a16:creationId xmlns:a16="http://schemas.microsoft.com/office/drawing/2014/main" id="{08351D69-793E-3C42-AC97-CE6469DE88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6673" y="2509169"/>
            <a:ext cx="2095500" cy="1803400"/>
          </a:xfrm>
          <a:prstGeom prst="rect">
            <a:avLst/>
          </a:prstGeom>
        </p:spPr>
      </p:pic>
    </p:spTree>
    <p:extLst>
      <p:ext uri="{BB962C8B-B14F-4D97-AF65-F5344CB8AC3E}">
        <p14:creationId xmlns:p14="http://schemas.microsoft.com/office/powerpoint/2010/main" val="24562297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fade">
                                      <p:cBhvr>
                                        <p:cTn id="7" dur="500"/>
                                        <p:tgtEl>
                                          <p:spTgt spid="254"/>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259"/>
                                        </p:tgtEl>
                                        <p:attrNameLst>
                                          <p:attrName>style.visibility</p:attrName>
                                        </p:attrNameLst>
                                      </p:cBhvr>
                                      <p:to>
                                        <p:strVal val="visible"/>
                                      </p:to>
                                    </p:set>
                                    <p:anim calcmode="lin" valueType="num">
                                      <p:cBhvr additive="base">
                                        <p:cTn id="11" dur="500" fill="hold"/>
                                        <p:tgtEl>
                                          <p:spTgt spid="259"/>
                                        </p:tgtEl>
                                        <p:attrNameLst>
                                          <p:attrName>ppt_x</p:attrName>
                                        </p:attrNameLst>
                                      </p:cBhvr>
                                      <p:tavLst>
                                        <p:tav tm="0">
                                          <p:val>
                                            <p:strVal val="#ppt_x"/>
                                          </p:val>
                                        </p:tav>
                                        <p:tav tm="100000">
                                          <p:val>
                                            <p:strVal val="#ppt_x"/>
                                          </p:val>
                                        </p:tav>
                                      </p:tavLst>
                                    </p:anim>
                                    <p:anim calcmode="lin" valueType="num">
                                      <p:cBhvr additive="base">
                                        <p:cTn id="12" dur="500" fill="hold"/>
                                        <p:tgtEl>
                                          <p:spTgt spid="2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microservices</a:t>
            </a:r>
            <a:endParaRPr lang="en-US" sz="9600" dirty="0"/>
          </a:p>
        </p:txBody>
      </p:sp>
      <p:pic>
        <p:nvPicPr>
          <p:cNvPr id="27" name="Picture 26">
            <a:extLst>
              <a:ext uri="{FF2B5EF4-FFF2-40B4-BE49-F238E27FC236}">
                <a16:creationId xmlns:a16="http://schemas.microsoft.com/office/drawing/2014/main" id="{639BE61C-965A-B94A-B5C1-2DC00D18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6241" y="2488616"/>
            <a:ext cx="2095500" cy="1803400"/>
          </a:xfrm>
          <a:prstGeom prst="rect">
            <a:avLst/>
          </a:prstGeom>
        </p:spPr>
      </p:pic>
    </p:spTree>
    <p:extLst>
      <p:ext uri="{BB962C8B-B14F-4D97-AF65-F5344CB8AC3E}">
        <p14:creationId xmlns:p14="http://schemas.microsoft.com/office/powerpoint/2010/main" val="14418706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Small, fully independent and autonomous application. Isolated from other MS’s, even with own DB.</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Responsible for a logical part of a larger application “ecosystem”. Singular responsibility.</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be any language. Developers on the same project can have completely different skillsets if necessary.</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Loosely coupled to other MS’s. Communicate with other MS’s using standardized protocols. Often a REST API or a message bus.</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microservices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21713655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7826"/>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10765410" cy="609600"/>
          </a:xfrm>
        </p:spPr>
        <p:txBody>
          <a:bodyPr>
            <a:noAutofit/>
          </a:bodyPr>
          <a:lstStyle/>
          <a:p>
            <a:pPr algn="l"/>
            <a:r>
              <a:rPr lang="en-US" sz="6000" dirty="0">
                <a:solidFill>
                  <a:prstClr val="white"/>
                </a:solidFill>
              </a:rPr>
              <a:t>microservices – </a:t>
            </a:r>
            <a:r>
              <a:rPr lang="en-US" sz="6000" dirty="0">
                <a:solidFill>
                  <a:schemeClr val="accent3"/>
                </a:solidFill>
              </a:rPr>
              <a:t>monolith example</a:t>
            </a:r>
            <a:endParaRPr lang="en-US" sz="6000" dirty="0"/>
          </a:p>
        </p:txBody>
      </p:sp>
      <p:grpSp>
        <p:nvGrpSpPr>
          <p:cNvPr id="34" name="Group 33">
            <a:extLst>
              <a:ext uri="{FF2B5EF4-FFF2-40B4-BE49-F238E27FC236}">
                <a16:creationId xmlns:a16="http://schemas.microsoft.com/office/drawing/2014/main" id="{F4B286B8-DD3A-AB4B-B015-A2EA4FBB8944}"/>
              </a:ext>
            </a:extLst>
          </p:cNvPr>
          <p:cNvGrpSpPr/>
          <p:nvPr/>
        </p:nvGrpSpPr>
        <p:grpSpPr>
          <a:xfrm>
            <a:off x="5037469" y="1375322"/>
            <a:ext cx="1765300" cy="5112690"/>
            <a:chOff x="1833375" y="1353206"/>
            <a:chExt cx="1765300" cy="5112690"/>
          </a:xfrm>
        </p:grpSpPr>
        <p:grpSp>
          <p:nvGrpSpPr>
            <p:cNvPr id="35" name="Group 34">
              <a:extLst>
                <a:ext uri="{FF2B5EF4-FFF2-40B4-BE49-F238E27FC236}">
                  <a16:creationId xmlns:a16="http://schemas.microsoft.com/office/drawing/2014/main" id="{5AD4C348-268C-A849-80E0-7185CD6B8792}"/>
                </a:ext>
              </a:extLst>
            </p:cNvPr>
            <p:cNvGrpSpPr/>
            <p:nvPr/>
          </p:nvGrpSpPr>
          <p:grpSpPr>
            <a:xfrm>
              <a:off x="2179650" y="5584266"/>
              <a:ext cx="1072750" cy="881630"/>
              <a:chOff x="3961210" y="941784"/>
              <a:chExt cx="1072750" cy="881630"/>
            </a:xfrm>
          </p:grpSpPr>
          <p:pic>
            <p:nvPicPr>
              <p:cNvPr id="45" name="Graphic 44">
                <a:extLst>
                  <a:ext uri="{FF2B5EF4-FFF2-40B4-BE49-F238E27FC236}">
                    <a16:creationId xmlns:a16="http://schemas.microsoft.com/office/drawing/2014/main" id="{93CED95B-710C-924E-9E03-4C0BC87D29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211835" y="941784"/>
                <a:ext cx="571500" cy="571500"/>
              </a:xfrm>
              <a:prstGeom prst="rect">
                <a:avLst/>
              </a:prstGeom>
            </p:spPr>
          </p:pic>
          <p:sp>
            <p:nvSpPr>
              <p:cNvPr id="46" name="TextBox 45">
                <a:extLst>
                  <a:ext uri="{FF2B5EF4-FFF2-40B4-BE49-F238E27FC236}">
                    <a16:creationId xmlns:a16="http://schemas.microsoft.com/office/drawing/2014/main" id="{EC5F49F0-CDF9-F34F-B585-78218FF64A8C}"/>
                  </a:ext>
                </a:extLst>
              </p:cNvPr>
              <p:cNvSpPr txBox="1"/>
              <p:nvPr/>
            </p:nvSpPr>
            <p:spPr>
              <a:xfrm>
                <a:off x="3961210" y="1561804"/>
                <a:ext cx="1072750" cy="261610"/>
              </a:xfrm>
              <a:prstGeom prst="rect">
                <a:avLst/>
              </a:prstGeom>
              <a:noFill/>
            </p:spPr>
            <p:txBody>
              <a:bodyPr wrap="square" rtlCol="0">
                <a:spAutoFit/>
              </a:bodyPr>
              <a:lstStyle/>
              <a:p>
                <a:pPr algn="ctr"/>
                <a:r>
                  <a:rPr lang="en-US" sz="1100" dirty="0">
                    <a:solidFill>
                      <a:schemeClr val="bg1"/>
                    </a:solidFill>
                  </a:rPr>
                  <a:t>Database</a:t>
                </a:r>
              </a:p>
            </p:txBody>
          </p:sp>
        </p:grpSp>
        <p:pic>
          <p:nvPicPr>
            <p:cNvPr id="36" name="Graphic 35">
              <a:extLst>
                <a:ext uri="{FF2B5EF4-FFF2-40B4-BE49-F238E27FC236}">
                  <a16:creationId xmlns:a16="http://schemas.microsoft.com/office/drawing/2014/main" id="{02E2D666-D2A6-8D4D-A0E5-5C240B9C21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335025" y="1353206"/>
              <a:ext cx="762000" cy="1092200"/>
            </a:xfrm>
            <a:prstGeom prst="rect">
              <a:avLst/>
            </a:prstGeom>
          </p:spPr>
        </p:pic>
        <p:cxnSp>
          <p:nvCxnSpPr>
            <p:cNvPr id="37" name="Straight Arrow Connector 36">
              <a:extLst>
                <a:ext uri="{FF2B5EF4-FFF2-40B4-BE49-F238E27FC236}">
                  <a16:creationId xmlns:a16="http://schemas.microsoft.com/office/drawing/2014/main" id="{26A22349-9026-7540-803D-F39E555762AF}"/>
                </a:ext>
              </a:extLst>
            </p:cNvPr>
            <p:cNvCxnSpPr>
              <a:cxnSpLocks/>
              <a:stCxn id="36" idx="2"/>
            </p:cNvCxnSpPr>
            <p:nvPr/>
          </p:nvCxnSpPr>
          <p:spPr>
            <a:xfrm>
              <a:off x="2716025" y="2445406"/>
              <a:ext cx="0" cy="532707"/>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38" name="Group 37">
              <a:extLst>
                <a:ext uri="{FF2B5EF4-FFF2-40B4-BE49-F238E27FC236}">
                  <a16:creationId xmlns:a16="http://schemas.microsoft.com/office/drawing/2014/main" id="{5CBE4C23-CA77-3D46-83DB-27C685DD76E6}"/>
                </a:ext>
              </a:extLst>
            </p:cNvPr>
            <p:cNvGrpSpPr/>
            <p:nvPr/>
          </p:nvGrpSpPr>
          <p:grpSpPr>
            <a:xfrm>
              <a:off x="1833375" y="2978113"/>
              <a:ext cx="1765300" cy="1777776"/>
              <a:chOff x="2516744" y="4106118"/>
              <a:chExt cx="1765300" cy="1777776"/>
            </a:xfrm>
          </p:grpSpPr>
          <p:pic>
            <p:nvPicPr>
              <p:cNvPr id="43" name="Graphic 42">
                <a:extLst>
                  <a:ext uri="{FF2B5EF4-FFF2-40B4-BE49-F238E27FC236}">
                    <a16:creationId xmlns:a16="http://schemas.microsoft.com/office/drawing/2014/main" id="{A0EB5F8F-7C48-FE40-8611-068DC30D99A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227944" y="4112467"/>
                <a:ext cx="342900" cy="342900"/>
              </a:xfrm>
              <a:prstGeom prst="rect">
                <a:avLst/>
              </a:prstGeom>
            </p:spPr>
          </p:pic>
          <p:sp>
            <p:nvSpPr>
              <p:cNvPr id="44" name="Rectangle 43">
                <a:extLst>
                  <a:ext uri="{FF2B5EF4-FFF2-40B4-BE49-F238E27FC236}">
                    <a16:creationId xmlns:a16="http://schemas.microsoft.com/office/drawing/2014/main" id="{988ACCF7-94DB-414B-BF7C-133CD222DCB6}"/>
                  </a:ext>
                </a:extLst>
              </p:cNvPr>
              <p:cNvSpPr/>
              <p:nvPr/>
            </p:nvSpPr>
            <p:spPr>
              <a:xfrm>
                <a:off x="2516744" y="4106118"/>
                <a:ext cx="1765300" cy="1777776"/>
              </a:xfrm>
              <a:prstGeom prst="rect">
                <a:avLst/>
              </a:prstGeom>
              <a:solidFill>
                <a:srgbClr val="B6BABF">
                  <a:alpha val="2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200" dirty="0">
                  <a:solidFill>
                    <a:srgbClr val="B6BABF"/>
                  </a:solidFill>
                </a:endParaRPr>
              </a:p>
              <a:p>
                <a:pPr algn="ctr"/>
                <a:endParaRPr lang="en-US" sz="1200" dirty="0">
                  <a:solidFill>
                    <a:srgbClr val="B6BABF"/>
                  </a:solidFill>
                </a:endParaRPr>
              </a:p>
              <a:p>
                <a:pPr algn="ctr"/>
                <a:r>
                  <a:rPr lang="en-US" sz="1200" dirty="0">
                    <a:solidFill>
                      <a:srgbClr val="B6BABF"/>
                    </a:solidFill>
                  </a:rPr>
                  <a:t>Auto Scaling group</a:t>
                </a:r>
              </a:p>
            </p:txBody>
          </p:sp>
        </p:grpSp>
        <p:cxnSp>
          <p:nvCxnSpPr>
            <p:cNvPr id="39" name="Straight Arrow Connector 38">
              <a:extLst>
                <a:ext uri="{FF2B5EF4-FFF2-40B4-BE49-F238E27FC236}">
                  <a16:creationId xmlns:a16="http://schemas.microsoft.com/office/drawing/2014/main" id="{2CF778D0-AB6C-9849-A0DC-5C62E1A32F3F}"/>
                </a:ext>
              </a:extLst>
            </p:cNvPr>
            <p:cNvCxnSpPr>
              <a:cxnSpLocks/>
              <a:endCxn id="45" idx="0"/>
            </p:cNvCxnSpPr>
            <p:nvPr/>
          </p:nvCxnSpPr>
          <p:spPr>
            <a:xfrm>
              <a:off x="2716025" y="4763715"/>
              <a:ext cx="0" cy="8205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40" name="Group 39">
              <a:extLst>
                <a:ext uri="{FF2B5EF4-FFF2-40B4-BE49-F238E27FC236}">
                  <a16:creationId xmlns:a16="http://schemas.microsoft.com/office/drawing/2014/main" id="{D9E952F5-3A82-094C-B29D-1663698006A1}"/>
                </a:ext>
              </a:extLst>
            </p:cNvPr>
            <p:cNvGrpSpPr/>
            <p:nvPr/>
          </p:nvGrpSpPr>
          <p:grpSpPr>
            <a:xfrm>
              <a:off x="2179650" y="3806490"/>
              <a:ext cx="1072750" cy="891951"/>
              <a:chOff x="1255267" y="3843536"/>
              <a:chExt cx="1072750" cy="891951"/>
            </a:xfrm>
          </p:grpSpPr>
          <p:pic>
            <p:nvPicPr>
              <p:cNvPr id="41" name="Graphic 40">
                <a:extLst>
                  <a:ext uri="{FF2B5EF4-FFF2-40B4-BE49-F238E27FC236}">
                    <a16:creationId xmlns:a16="http://schemas.microsoft.com/office/drawing/2014/main" id="{C2BE9992-82EF-4340-8CB3-7FAD7A55835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505892" y="3843536"/>
                <a:ext cx="571500" cy="571500"/>
              </a:xfrm>
              <a:prstGeom prst="rect">
                <a:avLst/>
              </a:prstGeom>
            </p:spPr>
          </p:pic>
          <p:sp>
            <p:nvSpPr>
              <p:cNvPr id="42" name="TextBox 41">
                <a:extLst>
                  <a:ext uri="{FF2B5EF4-FFF2-40B4-BE49-F238E27FC236}">
                    <a16:creationId xmlns:a16="http://schemas.microsoft.com/office/drawing/2014/main" id="{C9B38189-77B9-3842-B598-D85FA353A57D}"/>
                  </a:ext>
                </a:extLst>
              </p:cNvPr>
              <p:cNvSpPr txBox="1"/>
              <p:nvPr/>
            </p:nvSpPr>
            <p:spPr>
              <a:xfrm>
                <a:off x="1255267" y="4473877"/>
                <a:ext cx="1072750" cy="261610"/>
              </a:xfrm>
              <a:prstGeom prst="rect">
                <a:avLst/>
              </a:prstGeom>
              <a:noFill/>
            </p:spPr>
            <p:txBody>
              <a:bodyPr wrap="square" rtlCol="0">
                <a:spAutoFit/>
              </a:bodyPr>
              <a:lstStyle/>
              <a:p>
                <a:pPr algn="ctr"/>
                <a:r>
                  <a:rPr lang="en-US" sz="1100" dirty="0">
                    <a:solidFill>
                      <a:schemeClr val="bg1"/>
                    </a:solidFill>
                  </a:rPr>
                  <a:t>Application</a:t>
                </a:r>
              </a:p>
            </p:txBody>
          </p:sp>
        </p:grpSp>
      </p:grpSp>
    </p:spTree>
    <p:extLst>
      <p:ext uri="{BB962C8B-B14F-4D97-AF65-F5344CB8AC3E}">
        <p14:creationId xmlns:p14="http://schemas.microsoft.com/office/powerpoint/2010/main" val="5166775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15438" y="7826"/>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10765410" cy="609600"/>
          </a:xfrm>
        </p:spPr>
        <p:txBody>
          <a:bodyPr>
            <a:noAutofit/>
          </a:bodyPr>
          <a:lstStyle/>
          <a:p>
            <a:pPr algn="l"/>
            <a:r>
              <a:rPr lang="en-US" sz="6000" dirty="0">
                <a:solidFill>
                  <a:prstClr val="white"/>
                </a:solidFill>
              </a:rPr>
              <a:t>microservices – </a:t>
            </a:r>
            <a:r>
              <a:rPr lang="en-US" sz="6000" dirty="0">
                <a:solidFill>
                  <a:schemeClr val="accent3"/>
                </a:solidFill>
              </a:rPr>
              <a:t>microservice example</a:t>
            </a:r>
            <a:endParaRPr lang="en-US" sz="6000" dirty="0"/>
          </a:p>
        </p:txBody>
      </p:sp>
      <p:grpSp>
        <p:nvGrpSpPr>
          <p:cNvPr id="60" name="Group 59">
            <a:extLst>
              <a:ext uri="{FF2B5EF4-FFF2-40B4-BE49-F238E27FC236}">
                <a16:creationId xmlns:a16="http://schemas.microsoft.com/office/drawing/2014/main" id="{F2424011-61DC-4B41-9C54-F6C8990A0797}"/>
              </a:ext>
            </a:extLst>
          </p:cNvPr>
          <p:cNvGrpSpPr/>
          <p:nvPr/>
        </p:nvGrpSpPr>
        <p:grpSpPr>
          <a:xfrm>
            <a:off x="1709807" y="1349870"/>
            <a:ext cx="1765300" cy="5112690"/>
            <a:chOff x="1833375" y="1353206"/>
            <a:chExt cx="1765300" cy="5112690"/>
          </a:xfrm>
        </p:grpSpPr>
        <p:grpSp>
          <p:nvGrpSpPr>
            <p:cNvPr id="39" name="Group 38">
              <a:extLst>
                <a:ext uri="{FF2B5EF4-FFF2-40B4-BE49-F238E27FC236}">
                  <a16:creationId xmlns:a16="http://schemas.microsoft.com/office/drawing/2014/main" id="{5B128F36-5A5A-1B45-9E0B-9A8805D2A799}"/>
                </a:ext>
              </a:extLst>
            </p:cNvPr>
            <p:cNvGrpSpPr/>
            <p:nvPr/>
          </p:nvGrpSpPr>
          <p:grpSpPr>
            <a:xfrm>
              <a:off x="2179650" y="5584266"/>
              <a:ext cx="1072750" cy="881630"/>
              <a:chOff x="3961210" y="941784"/>
              <a:chExt cx="1072750" cy="881630"/>
            </a:xfrm>
          </p:grpSpPr>
          <p:pic>
            <p:nvPicPr>
              <p:cNvPr id="40" name="Graphic 39">
                <a:extLst>
                  <a:ext uri="{FF2B5EF4-FFF2-40B4-BE49-F238E27FC236}">
                    <a16:creationId xmlns:a16="http://schemas.microsoft.com/office/drawing/2014/main" id="{748C0242-158A-E440-B1D0-A1D8D4CB56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11835" y="941784"/>
                <a:ext cx="571500" cy="571500"/>
              </a:xfrm>
              <a:prstGeom prst="rect">
                <a:avLst/>
              </a:prstGeom>
            </p:spPr>
          </p:pic>
          <p:sp>
            <p:nvSpPr>
              <p:cNvPr id="41" name="TextBox 40">
                <a:extLst>
                  <a:ext uri="{FF2B5EF4-FFF2-40B4-BE49-F238E27FC236}">
                    <a16:creationId xmlns:a16="http://schemas.microsoft.com/office/drawing/2014/main" id="{496A741E-4A9F-EB45-84E6-4BCB75B50BAC}"/>
                  </a:ext>
                </a:extLst>
              </p:cNvPr>
              <p:cNvSpPr txBox="1"/>
              <p:nvPr/>
            </p:nvSpPr>
            <p:spPr>
              <a:xfrm>
                <a:off x="3961210" y="1561804"/>
                <a:ext cx="1072750" cy="261610"/>
              </a:xfrm>
              <a:prstGeom prst="rect">
                <a:avLst/>
              </a:prstGeom>
              <a:noFill/>
            </p:spPr>
            <p:txBody>
              <a:bodyPr wrap="square" rtlCol="0">
                <a:spAutoFit/>
              </a:bodyPr>
              <a:lstStyle/>
              <a:p>
                <a:pPr algn="ctr"/>
                <a:r>
                  <a:rPr lang="en-US" sz="1100" dirty="0">
                    <a:solidFill>
                      <a:schemeClr val="bg1"/>
                    </a:solidFill>
                  </a:rPr>
                  <a:t>Database</a:t>
                </a:r>
              </a:p>
            </p:txBody>
          </p:sp>
        </p:grpSp>
        <p:pic>
          <p:nvPicPr>
            <p:cNvPr id="52" name="Graphic 51">
              <a:extLst>
                <a:ext uri="{FF2B5EF4-FFF2-40B4-BE49-F238E27FC236}">
                  <a16:creationId xmlns:a16="http://schemas.microsoft.com/office/drawing/2014/main" id="{8C2F7498-7DBB-BF4F-901B-5A1B1076595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35025" y="1353206"/>
              <a:ext cx="762000" cy="1092200"/>
            </a:xfrm>
            <a:prstGeom prst="rect">
              <a:avLst/>
            </a:prstGeom>
          </p:spPr>
        </p:pic>
        <p:cxnSp>
          <p:nvCxnSpPr>
            <p:cNvPr id="4" name="Straight Arrow Connector 3">
              <a:extLst>
                <a:ext uri="{FF2B5EF4-FFF2-40B4-BE49-F238E27FC236}">
                  <a16:creationId xmlns:a16="http://schemas.microsoft.com/office/drawing/2014/main" id="{B4BC4E68-37E1-2140-9415-8089158B474E}"/>
                </a:ext>
              </a:extLst>
            </p:cNvPr>
            <p:cNvCxnSpPr>
              <a:cxnSpLocks/>
              <a:stCxn id="52" idx="2"/>
            </p:cNvCxnSpPr>
            <p:nvPr/>
          </p:nvCxnSpPr>
          <p:spPr>
            <a:xfrm>
              <a:off x="2716025" y="2445406"/>
              <a:ext cx="0" cy="532707"/>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56" name="Group 55">
              <a:extLst>
                <a:ext uri="{FF2B5EF4-FFF2-40B4-BE49-F238E27FC236}">
                  <a16:creationId xmlns:a16="http://schemas.microsoft.com/office/drawing/2014/main" id="{58D3B6FA-DAAC-1842-A15B-C6F932DEE719}"/>
                </a:ext>
              </a:extLst>
            </p:cNvPr>
            <p:cNvGrpSpPr/>
            <p:nvPr/>
          </p:nvGrpSpPr>
          <p:grpSpPr>
            <a:xfrm>
              <a:off x="1833375" y="2978113"/>
              <a:ext cx="1765300" cy="1777776"/>
              <a:chOff x="2516744" y="4106118"/>
              <a:chExt cx="1765300" cy="1777776"/>
            </a:xfrm>
          </p:grpSpPr>
          <p:pic>
            <p:nvPicPr>
              <p:cNvPr id="58" name="Graphic 57">
                <a:extLst>
                  <a:ext uri="{FF2B5EF4-FFF2-40B4-BE49-F238E27FC236}">
                    <a16:creationId xmlns:a16="http://schemas.microsoft.com/office/drawing/2014/main" id="{72BED4C0-7683-0C42-9529-34E4AF9F1C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227944" y="4112467"/>
                <a:ext cx="342900" cy="342900"/>
              </a:xfrm>
              <a:prstGeom prst="rect">
                <a:avLst/>
              </a:prstGeom>
            </p:spPr>
          </p:pic>
          <p:sp>
            <p:nvSpPr>
              <p:cNvPr id="57" name="Rectangle 56">
                <a:extLst>
                  <a:ext uri="{FF2B5EF4-FFF2-40B4-BE49-F238E27FC236}">
                    <a16:creationId xmlns:a16="http://schemas.microsoft.com/office/drawing/2014/main" id="{88401357-6ADA-6748-A83E-3E5E5A5F81EA}"/>
                  </a:ext>
                </a:extLst>
              </p:cNvPr>
              <p:cNvSpPr/>
              <p:nvPr/>
            </p:nvSpPr>
            <p:spPr>
              <a:xfrm>
                <a:off x="2516744" y="4106118"/>
                <a:ext cx="1765300" cy="1777776"/>
              </a:xfrm>
              <a:prstGeom prst="rect">
                <a:avLst/>
              </a:prstGeom>
              <a:solidFill>
                <a:srgbClr val="B6BABF">
                  <a:alpha val="2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200" dirty="0">
                  <a:solidFill>
                    <a:srgbClr val="B6BABF"/>
                  </a:solidFill>
                </a:endParaRPr>
              </a:p>
              <a:p>
                <a:pPr algn="ctr"/>
                <a:endParaRPr lang="en-US" sz="1200" dirty="0">
                  <a:solidFill>
                    <a:srgbClr val="B6BABF"/>
                  </a:solidFill>
                </a:endParaRPr>
              </a:p>
              <a:p>
                <a:pPr algn="ctr"/>
                <a:r>
                  <a:rPr lang="en-US" sz="1200" dirty="0">
                    <a:solidFill>
                      <a:srgbClr val="B6BABF"/>
                    </a:solidFill>
                  </a:rPr>
                  <a:t>Auto Scaling group</a:t>
                </a:r>
              </a:p>
            </p:txBody>
          </p:sp>
        </p:grpSp>
        <p:cxnSp>
          <p:nvCxnSpPr>
            <p:cNvPr id="13" name="Straight Arrow Connector 12">
              <a:extLst>
                <a:ext uri="{FF2B5EF4-FFF2-40B4-BE49-F238E27FC236}">
                  <a16:creationId xmlns:a16="http://schemas.microsoft.com/office/drawing/2014/main" id="{1964D7F5-C4F8-9044-8903-C230DF1483B6}"/>
                </a:ext>
              </a:extLst>
            </p:cNvPr>
            <p:cNvCxnSpPr>
              <a:cxnSpLocks/>
              <a:endCxn id="40" idx="0"/>
            </p:cNvCxnSpPr>
            <p:nvPr/>
          </p:nvCxnSpPr>
          <p:spPr>
            <a:xfrm>
              <a:off x="2716025" y="4763715"/>
              <a:ext cx="0" cy="8205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24" name="Group 23">
              <a:extLst>
                <a:ext uri="{FF2B5EF4-FFF2-40B4-BE49-F238E27FC236}">
                  <a16:creationId xmlns:a16="http://schemas.microsoft.com/office/drawing/2014/main" id="{6B8AE472-C3E6-2642-BFA5-BAF3E65850EF}"/>
                </a:ext>
              </a:extLst>
            </p:cNvPr>
            <p:cNvGrpSpPr/>
            <p:nvPr/>
          </p:nvGrpSpPr>
          <p:grpSpPr>
            <a:xfrm>
              <a:off x="2179650" y="3806490"/>
              <a:ext cx="1072750" cy="891951"/>
              <a:chOff x="1255267" y="3843536"/>
              <a:chExt cx="1072750" cy="891951"/>
            </a:xfrm>
          </p:grpSpPr>
          <p:pic>
            <p:nvPicPr>
              <p:cNvPr id="26" name="Graphic 25">
                <a:extLst>
                  <a:ext uri="{FF2B5EF4-FFF2-40B4-BE49-F238E27FC236}">
                    <a16:creationId xmlns:a16="http://schemas.microsoft.com/office/drawing/2014/main" id="{D58FB31C-A6F2-3343-A97F-E480D14305D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05892" y="3843536"/>
                <a:ext cx="571500" cy="571500"/>
              </a:xfrm>
              <a:prstGeom prst="rect">
                <a:avLst/>
              </a:prstGeom>
            </p:spPr>
          </p:pic>
          <p:sp>
            <p:nvSpPr>
              <p:cNvPr id="28" name="TextBox 27">
                <a:extLst>
                  <a:ext uri="{FF2B5EF4-FFF2-40B4-BE49-F238E27FC236}">
                    <a16:creationId xmlns:a16="http://schemas.microsoft.com/office/drawing/2014/main" id="{800ADB57-FF47-BF4B-9692-4F33C7BA9A72}"/>
                  </a:ext>
                </a:extLst>
              </p:cNvPr>
              <p:cNvSpPr txBox="1"/>
              <p:nvPr/>
            </p:nvSpPr>
            <p:spPr>
              <a:xfrm>
                <a:off x="1255267" y="4473877"/>
                <a:ext cx="1072750" cy="261610"/>
              </a:xfrm>
              <a:prstGeom prst="rect">
                <a:avLst/>
              </a:prstGeom>
              <a:noFill/>
            </p:spPr>
            <p:txBody>
              <a:bodyPr wrap="square" rtlCol="0">
                <a:spAutoFit/>
              </a:bodyPr>
              <a:lstStyle/>
              <a:p>
                <a:pPr algn="ctr"/>
                <a:r>
                  <a:rPr lang="en-US" sz="1100" dirty="0">
                    <a:solidFill>
                      <a:schemeClr val="bg1"/>
                    </a:solidFill>
                  </a:rPr>
                  <a:t>Service 1</a:t>
                </a:r>
              </a:p>
            </p:txBody>
          </p:sp>
        </p:grpSp>
      </p:grpSp>
      <p:grpSp>
        <p:nvGrpSpPr>
          <p:cNvPr id="61" name="Group 60">
            <a:extLst>
              <a:ext uri="{FF2B5EF4-FFF2-40B4-BE49-F238E27FC236}">
                <a16:creationId xmlns:a16="http://schemas.microsoft.com/office/drawing/2014/main" id="{EF02FB12-872F-0247-AFA1-4470F409B5F7}"/>
              </a:ext>
            </a:extLst>
          </p:cNvPr>
          <p:cNvGrpSpPr/>
          <p:nvPr/>
        </p:nvGrpSpPr>
        <p:grpSpPr>
          <a:xfrm>
            <a:off x="4072007" y="1338414"/>
            <a:ext cx="1765300" cy="5112690"/>
            <a:chOff x="1833375" y="1353206"/>
            <a:chExt cx="1765300" cy="5112690"/>
          </a:xfrm>
        </p:grpSpPr>
        <p:grpSp>
          <p:nvGrpSpPr>
            <p:cNvPr id="62" name="Group 61">
              <a:extLst>
                <a:ext uri="{FF2B5EF4-FFF2-40B4-BE49-F238E27FC236}">
                  <a16:creationId xmlns:a16="http://schemas.microsoft.com/office/drawing/2014/main" id="{A6F1D895-6450-BD45-BBD8-14E6CD518E88}"/>
                </a:ext>
              </a:extLst>
            </p:cNvPr>
            <p:cNvGrpSpPr/>
            <p:nvPr/>
          </p:nvGrpSpPr>
          <p:grpSpPr>
            <a:xfrm>
              <a:off x="2179650" y="5584266"/>
              <a:ext cx="1072750" cy="881630"/>
              <a:chOff x="3961210" y="941784"/>
              <a:chExt cx="1072750" cy="881630"/>
            </a:xfrm>
          </p:grpSpPr>
          <p:pic>
            <p:nvPicPr>
              <p:cNvPr id="72" name="Graphic 71">
                <a:extLst>
                  <a:ext uri="{FF2B5EF4-FFF2-40B4-BE49-F238E27FC236}">
                    <a16:creationId xmlns:a16="http://schemas.microsoft.com/office/drawing/2014/main" id="{1B3F9213-63C6-9C4F-AAB0-F7B4869C49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11835" y="941784"/>
                <a:ext cx="571500" cy="571500"/>
              </a:xfrm>
              <a:prstGeom prst="rect">
                <a:avLst/>
              </a:prstGeom>
            </p:spPr>
          </p:pic>
          <p:sp>
            <p:nvSpPr>
              <p:cNvPr id="73" name="TextBox 72">
                <a:extLst>
                  <a:ext uri="{FF2B5EF4-FFF2-40B4-BE49-F238E27FC236}">
                    <a16:creationId xmlns:a16="http://schemas.microsoft.com/office/drawing/2014/main" id="{D7906584-4793-1840-A062-2062B2CE9060}"/>
                  </a:ext>
                </a:extLst>
              </p:cNvPr>
              <p:cNvSpPr txBox="1"/>
              <p:nvPr/>
            </p:nvSpPr>
            <p:spPr>
              <a:xfrm>
                <a:off x="3961210" y="1561804"/>
                <a:ext cx="1072750" cy="261610"/>
              </a:xfrm>
              <a:prstGeom prst="rect">
                <a:avLst/>
              </a:prstGeom>
              <a:noFill/>
            </p:spPr>
            <p:txBody>
              <a:bodyPr wrap="square" rtlCol="0">
                <a:spAutoFit/>
              </a:bodyPr>
              <a:lstStyle/>
              <a:p>
                <a:pPr algn="ctr"/>
                <a:r>
                  <a:rPr lang="en-US" sz="1100" dirty="0">
                    <a:solidFill>
                      <a:schemeClr val="bg1"/>
                    </a:solidFill>
                  </a:rPr>
                  <a:t>Database</a:t>
                </a:r>
              </a:p>
            </p:txBody>
          </p:sp>
        </p:grpSp>
        <p:pic>
          <p:nvPicPr>
            <p:cNvPr id="63" name="Graphic 62">
              <a:extLst>
                <a:ext uri="{FF2B5EF4-FFF2-40B4-BE49-F238E27FC236}">
                  <a16:creationId xmlns:a16="http://schemas.microsoft.com/office/drawing/2014/main" id="{36C1A7DE-E8BA-5B4F-B24B-79310701DA3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35025" y="1353206"/>
              <a:ext cx="762000" cy="1092200"/>
            </a:xfrm>
            <a:prstGeom prst="rect">
              <a:avLst/>
            </a:prstGeom>
          </p:spPr>
        </p:pic>
        <p:cxnSp>
          <p:nvCxnSpPr>
            <p:cNvPr id="64" name="Straight Arrow Connector 63">
              <a:extLst>
                <a:ext uri="{FF2B5EF4-FFF2-40B4-BE49-F238E27FC236}">
                  <a16:creationId xmlns:a16="http://schemas.microsoft.com/office/drawing/2014/main" id="{DD6AE181-EFBB-574E-A3DE-E3EFBD5A9205}"/>
                </a:ext>
              </a:extLst>
            </p:cNvPr>
            <p:cNvCxnSpPr>
              <a:cxnSpLocks/>
              <a:stCxn id="63" idx="2"/>
            </p:cNvCxnSpPr>
            <p:nvPr/>
          </p:nvCxnSpPr>
          <p:spPr>
            <a:xfrm>
              <a:off x="2716025" y="2445406"/>
              <a:ext cx="0" cy="532707"/>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65" name="Group 64">
              <a:extLst>
                <a:ext uri="{FF2B5EF4-FFF2-40B4-BE49-F238E27FC236}">
                  <a16:creationId xmlns:a16="http://schemas.microsoft.com/office/drawing/2014/main" id="{4A9B213E-9ABA-6643-AA23-36522C555A1A}"/>
                </a:ext>
              </a:extLst>
            </p:cNvPr>
            <p:cNvGrpSpPr/>
            <p:nvPr/>
          </p:nvGrpSpPr>
          <p:grpSpPr>
            <a:xfrm>
              <a:off x="1833375" y="2978113"/>
              <a:ext cx="1765300" cy="1777776"/>
              <a:chOff x="2516744" y="4106118"/>
              <a:chExt cx="1765300" cy="1777776"/>
            </a:xfrm>
          </p:grpSpPr>
          <p:pic>
            <p:nvPicPr>
              <p:cNvPr id="70" name="Graphic 69">
                <a:extLst>
                  <a:ext uri="{FF2B5EF4-FFF2-40B4-BE49-F238E27FC236}">
                    <a16:creationId xmlns:a16="http://schemas.microsoft.com/office/drawing/2014/main" id="{0E711CAC-298C-B84C-8E49-7269D51C50F2}"/>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227944" y="4112467"/>
                <a:ext cx="342900" cy="342900"/>
              </a:xfrm>
              <a:prstGeom prst="rect">
                <a:avLst/>
              </a:prstGeom>
            </p:spPr>
          </p:pic>
          <p:sp>
            <p:nvSpPr>
              <p:cNvPr id="71" name="Rectangle 70">
                <a:extLst>
                  <a:ext uri="{FF2B5EF4-FFF2-40B4-BE49-F238E27FC236}">
                    <a16:creationId xmlns:a16="http://schemas.microsoft.com/office/drawing/2014/main" id="{44F95122-9F65-D241-8366-52AEDF2C7876}"/>
                  </a:ext>
                </a:extLst>
              </p:cNvPr>
              <p:cNvSpPr/>
              <p:nvPr/>
            </p:nvSpPr>
            <p:spPr>
              <a:xfrm>
                <a:off x="2516744" y="4106118"/>
                <a:ext cx="1765300" cy="1777776"/>
              </a:xfrm>
              <a:prstGeom prst="rect">
                <a:avLst/>
              </a:prstGeom>
              <a:solidFill>
                <a:srgbClr val="B6BABF">
                  <a:alpha val="2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200" dirty="0">
                  <a:solidFill>
                    <a:srgbClr val="B6BABF"/>
                  </a:solidFill>
                </a:endParaRPr>
              </a:p>
              <a:p>
                <a:pPr algn="ctr"/>
                <a:endParaRPr lang="en-US" sz="1200" dirty="0">
                  <a:solidFill>
                    <a:srgbClr val="B6BABF"/>
                  </a:solidFill>
                </a:endParaRPr>
              </a:p>
              <a:p>
                <a:pPr algn="ctr"/>
                <a:r>
                  <a:rPr lang="en-US" sz="1200" dirty="0">
                    <a:solidFill>
                      <a:srgbClr val="B6BABF"/>
                    </a:solidFill>
                  </a:rPr>
                  <a:t>Auto Scaling group</a:t>
                </a:r>
              </a:p>
            </p:txBody>
          </p:sp>
        </p:grpSp>
        <p:cxnSp>
          <p:nvCxnSpPr>
            <p:cNvPr id="66" name="Straight Arrow Connector 65">
              <a:extLst>
                <a:ext uri="{FF2B5EF4-FFF2-40B4-BE49-F238E27FC236}">
                  <a16:creationId xmlns:a16="http://schemas.microsoft.com/office/drawing/2014/main" id="{079D97E2-32E5-1142-83DB-AA3971445DAE}"/>
                </a:ext>
              </a:extLst>
            </p:cNvPr>
            <p:cNvCxnSpPr>
              <a:cxnSpLocks/>
              <a:endCxn id="72" idx="0"/>
            </p:cNvCxnSpPr>
            <p:nvPr/>
          </p:nvCxnSpPr>
          <p:spPr>
            <a:xfrm>
              <a:off x="2716025" y="4763715"/>
              <a:ext cx="0" cy="8205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67" name="Group 66">
              <a:extLst>
                <a:ext uri="{FF2B5EF4-FFF2-40B4-BE49-F238E27FC236}">
                  <a16:creationId xmlns:a16="http://schemas.microsoft.com/office/drawing/2014/main" id="{2E497E6C-9EA5-F447-9C80-93EE5704615D}"/>
                </a:ext>
              </a:extLst>
            </p:cNvPr>
            <p:cNvGrpSpPr/>
            <p:nvPr/>
          </p:nvGrpSpPr>
          <p:grpSpPr>
            <a:xfrm>
              <a:off x="2179650" y="3806490"/>
              <a:ext cx="1072750" cy="891951"/>
              <a:chOff x="1255267" y="3843536"/>
              <a:chExt cx="1072750" cy="891951"/>
            </a:xfrm>
          </p:grpSpPr>
          <p:pic>
            <p:nvPicPr>
              <p:cNvPr id="68" name="Graphic 67">
                <a:extLst>
                  <a:ext uri="{FF2B5EF4-FFF2-40B4-BE49-F238E27FC236}">
                    <a16:creationId xmlns:a16="http://schemas.microsoft.com/office/drawing/2014/main" id="{3C49489D-9C0E-F847-8953-924D719D165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05892" y="3843536"/>
                <a:ext cx="571500" cy="571500"/>
              </a:xfrm>
              <a:prstGeom prst="rect">
                <a:avLst/>
              </a:prstGeom>
            </p:spPr>
          </p:pic>
          <p:sp>
            <p:nvSpPr>
              <p:cNvPr id="69" name="TextBox 68">
                <a:extLst>
                  <a:ext uri="{FF2B5EF4-FFF2-40B4-BE49-F238E27FC236}">
                    <a16:creationId xmlns:a16="http://schemas.microsoft.com/office/drawing/2014/main" id="{ADA09FE1-7A6D-7149-AACB-B30337FBF137}"/>
                  </a:ext>
                </a:extLst>
              </p:cNvPr>
              <p:cNvSpPr txBox="1"/>
              <p:nvPr/>
            </p:nvSpPr>
            <p:spPr>
              <a:xfrm>
                <a:off x="1255267" y="4473877"/>
                <a:ext cx="1072750" cy="261610"/>
              </a:xfrm>
              <a:prstGeom prst="rect">
                <a:avLst/>
              </a:prstGeom>
              <a:noFill/>
            </p:spPr>
            <p:txBody>
              <a:bodyPr wrap="square" rtlCol="0">
                <a:spAutoFit/>
              </a:bodyPr>
              <a:lstStyle/>
              <a:p>
                <a:pPr algn="ctr"/>
                <a:r>
                  <a:rPr lang="en-US" sz="1100" dirty="0">
                    <a:solidFill>
                      <a:schemeClr val="bg1"/>
                    </a:solidFill>
                  </a:rPr>
                  <a:t>Service 2</a:t>
                </a:r>
              </a:p>
            </p:txBody>
          </p:sp>
        </p:grpSp>
      </p:grpSp>
      <p:grpSp>
        <p:nvGrpSpPr>
          <p:cNvPr id="74" name="Group 73">
            <a:extLst>
              <a:ext uri="{FF2B5EF4-FFF2-40B4-BE49-F238E27FC236}">
                <a16:creationId xmlns:a16="http://schemas.microsoft.com/office/drawing/2014/main" id="{432D0D13-A8DC-6847-B35B-DE4164DE98F2}"/>
              </a:ext>
            </a:extLst>
          </p:cNvPr>
          <p:cNvGrpSpPr/>
          <p:nvPr/>
        </p:nvGrpSpPr>
        <p:grpSpPr>
          <a:xfrm>
            <a:off x="6407033" y="1338414"/>
            <a:ext cx="1765300" cy="5112690"/>
            <a:chOff x="1833375" y="1353206"/>
            <a:chExt cx="1765300" cy="5112690"/>
          </a:xfrm>
        </p:grpSpPr>
        <p:grpSp>
          <p:nvGrpSpPr>
            <p:cNvPr id="75" name="Group 74">
              <a:extLst>
                <a:ext uri="{FF2B5EF4-FFF2-40B4-BE49-F238E27FC236}">
                  <a16:creationId xmlns:a16="http://schemas.microsoft.com/office/drawing/2014/main" id="{06169558-C500-1E49-AFD2-C0AFC43EBA79}"/>
                </a:ext>
              </a:extLst>
            </p:cNvPr>
            <p:cNvGrpSpPr/>
            <p:nvPr/>
          </p:nvGrpSpPr>
          <p:grpSpPr>
            <a:xfrm>
              <a:off x="2179650" y="5584266"/>
              <a:ext cx="1072750" cy="881630"/>
              <a:chOff x="3961210" y="941784"/>
              <a:chExt cx="1072750" cy="881630"/>
            </a:xfrm>
          </p:grpSpPr>
          <p:pic>
            <p:nvPicPr>
              <p:cNvPr id="85" name="Graphic 84">
                <a:extLst>
                  <a:ext uri="{FF2B5EF4-FFF2-40B4-BE49-F238E27FC236}">
                    <a16:creationId xmlns:a16="http://schemas.microsoft.com/office/drawing/2014/main" id="{FA8D3996-569E-9946-BB27-F3533F89E41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11835" y="941784"/>
                <a:ext cx="571500" cy="571500"/>
              </a:xfrm>
              <a:prstGeom prst="rect">
                <a:avLst/>
              </a:prstGeom>
            </p:spPr>
          </p:pic>
          <p:sp>
            <p:nvSpPr>
              <p:cNvPr id="86" name="TextBox 85">
                <a:extLst>
                  <a:ext uri="{FF2B5EF4-FFF2-40B4-BE49-F238E27FC236}">
                    <a16:creationId xmlns:a16="http://schemas.microsoft.com/office/drawing/2014/main" id="{01630071-CA94-9C4B-9E60-DE2161A5C4AF}"/>
                  </a:ext>
                </a:extLst>
              </p:cNvPr>
              <p:cNvSpPr txBox="1"/>
              <p:nvPr/>
            </p:nvSpPr>
            <p:spPr>
              <a:xfrm>
                <a:off x="3961210" y="1561804"/>
                <a:ext cx="1072750" cy="261610"/>
              </a:xfrm>
              <a:prstGeom prst="rect">
                <a:avLst/>
              </a:prstGeom>
              <a:noFill/>
            </p:spPr>
            <p:txBody>
              <a:bodyPr wrap="square" rtlCol="0">
                <a:spAutoFit/>
              </a:bodyPr>
              <a:lstStyle/>
              <a:p>
                <a:pPr algn="ctr"/>
                <a:r>
                  <a:rPr lang="en-US" sz="1100" dirty="0">
                    <a:solidFill>
                      <a:schemeClr val="bg1"/>
                    </a:solidFill>
                  </a:rPr>
                  <a:t>Database</a:t>
                </a:r>
              </a:p>
            </p:txBody>
          </p:sp>
        </p:grpSp>
        <p:pic>
          <p:nvPicPr>
            <p:cNvPr id="76" name="Graphic 75">
              <a:extLst>
                <a:ext uri="{FF2B5EF4-FFF2-40B4-BE49-F238E27FC236}">
                  <a16:creationId xmlns:a16="http://schemas.microsoft.com/office/drawing/2014/main" id="{6912E063-69EC-0741-A836-57A257D2BB1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35025" y="1353206"/>
              <a:ext cx="762000" cy="1092200"/>
            </a:xfrm>
            <a:prstGeom prst="rect">
              <a:avLst/>
            </a:prstGeom>
          </p:spPr>
        </p:pic>
        <p:cxnSp>
          <p:nvCxnSpPr>
            <p:cNvPr id="77" name="Straight Arrow Connector 76">
              <a:extLst>
                <a:ext uri="{FF2B5EF4-FFF2-40B4-BE49-F238E27FC236}">
                  <a16:creationId xmlns:a16="http://schemas.microsoft.com/office/drawing/2014/main" id="{D79CD4A4-227E-EF4B-ADCA-05A20934FE6E}"/>
                </a:ext>
              </a:extLst>
            </p:cNvPr>
            <p:cNvCxnSpPr>
              <a:cxnSpLocks/>
              <a:stCxn id="76" idx="2"/>
            </p:cNvCxnSpPr>
            <p:nvPr/>
          </p:nvCxnSpPr>
          <p:spPr>
            <a:xfrm>
              <a:off x="2716025" y="2445406"/>
              <a:ext cx="0" cy="532707"/>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78" name="Group 77">
              <a:extLst>
                <a:ext uri="{FF2B5EF4-FFF2-40B4-BE49-F238E27FC236}">
                  <a16:creationId xmlns:a16="http://schemas.microsoft.com/office/drawing/2014/main" id="{5795DCA6-9B7E-8140-A9E1-E2DDA91F77DF}"/>
                </a:ext>
              </a:extLst>
            </p:cNvPr>
            <p:cNvGrpSpPr/>
            <p:nvPr/>
          </p:nvGrpSpPr>
          <p:grpSpPr>
            <a:xfrm>
              <a:off x="1833375" y="2978113"/>
              <a:ext cx="1765300" cy="1777776"/>
              <a:chOff x="2516744" y="4106118"/>
              <a:chExt cx="1765300" cy="1777776"/>
            </a:xfrm>
          </p:grpSpPr>
          <p:pic>
            <p:nvPicPr>
              <p:cNvPr id="83" name="Graphic 82">
                <a:extLst>
                  <a:ext uri="{FF2B5EF4-FFF2-40B4-BE49-F238E27FC236}">
                    <a16:creationId xmlns:a16="http://schemas.microsoft.com/office/drawing/2014/main" id="{415E2086-AFEA-CD43-9B88-1C84E44CC4D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227944" y="4112467"/>
                <a:ext cx="342900" cy="342900"/>
              </a:xfrm>
              <a:prstGeom prst="rect">
                <a:avLst/>
              </a:prstGeom>
            </p:spPr>
          </p:pic>
          <p:sp>
            <p:nvSpPr>
              <p:cNvPr id="84" name="Rectangle 83">
                <a:extLst>
                  <a:ext uri="{FF2B5EF4-FFF2-40B4-BE49-F238E27FC236}">
                    <a16:creationId xmlns:a16="http://schemas.microsoft.com/office/drawing/2014/main" id="{6C395916-A816-904E-8E21-D13CD5ED9A6A}"/>
                  </a:ext>
                </a:extLst>
              </p:cNvPr>
              <p:cNvSpPr/>
              <p:nvPr/>
            </p:nvSpPr>
            <p:spPr>
              <a:xfrm>
                <a:off x="2516744" y="4106118"/>
                <a:ext cx="1765300" cy="1777776"/>
              </a:xfrm>
              <a:prstGeom prst="rect">
                <a:avLst/>
              </a:prstGeom>
              <a:solidFill>
                <a:srgbClr val="B6BABF">
                  <a:alpha val="2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200" dirty="0">
                  <a:solidFill>
                    <a:srgbClr val="B6BABF"/>
                  </a:solidFill>
                </a:endParaRPr>
              </a:p>
              <a:p>
                <a:pPr algn="ctr"/>
                <a:endParaRPr lang="en-US" sz="1200" dirty="0">
                  <a:solidFill>
                    <a:srgbClr val="B6BABF"/>
                  </a:solidFill>
                </a:endParaRPr>
              </a:p>
              <a:p>
                <a:pPr algn="ctr"/>
                <a:r>
                  <a:rPr lang="en-US" sz="1200" dirty="0">
                    <a:solidFill>
                      <a:srgbClr val="B6BABF"/>
                    </a:solidFill>
                  </a:rPr>
                  <a:t>Auto Scaling group</a:t>
                </a:r>
              </a:p>
            </p:txBody>
          </p:sp>
        </p:grpSp>
        <p:cxnSp>
          <p:nvCxnSpPr>
            <p:cNvPr id="79" name="Straight Arrow Connector 78">
              <a:extLst>
                <a:ext uri="{FF2B5EF4-FFF2-40B4-BE49-F238E27FC236}">
                  <a16:creationId xmlns:a16="http://schemas.microsoft.com/office/drawing/2014/main" id="{D5566EEA-6776-D744-AA33-C2ABED175B51}"/>
                </a:ext>
              </a:extLst>
            </p:cNvPr>
            <p:cNvCxnSpPr>
              <a:cxnSpLocks/>
              <a:endCxn id="85" idx="0"/>
            </p:cNvCxnSpPr>
            <p:nvPr/>
          </p:nvCxnSpPr>
          <p:spPr>
            <a:xfrm>
              <a:off x="2716025" y="4763715"/>
              <a:ext cx="0" cy="8205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80" name="Group 79">
              <a:extLst>
                <a:ext uri="{FF2B5EF4-FFF2-40B4-BE49-F238E27FC236}">
                  <a16:creationId xmlns:a16="http://schemas.microsoft.com/office/drawing/2014/main" id="{656451F4-5FB4-D848-87B7-861CEB36AFFE}"/>
                </a:ext>
              </a:extLst>
            </p:cNvPr>
            <p:cNvGrpSpPr/>
            <p:nvPr/>
          </p:nvGrpSpPr>
          <p:grpSpPr>
            <a:xfrm>
              <a:off x="2179650" y="3806490"/>
              <a:ext cx="1072750" cy="891951"/>
              <a:chOff x="1255267" y="3843536"/>
              <a:chExt cx="1072750" cy="891951"/>
            </a:xfrm>
          </p:grpSpPr>
          <p:pic>
            <p:nvPicPr>
              <p:cNvPr id="81" name="Graphic 80">
                <a:extLst>
                  <a:ext uri="{FF2B5EF4-FFF2-40B4-BE49-F238E27FC236}">
                    <a16:creationId xmlns:a16="http://schemas.microsoft.com/office/drawing/2014/main" id="{D86E5C0C-18AC-204F-A724-D5B8DCE381B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05892" y="3843536"/>
                <a:ext cx="571500" cy="571500"/>
              </a:xfrm>
              <a:prstGeom prst="rect">
                <a:avLst/>
              </a:prstGeom>
            </p:spPr>
          </p:pic>
          <p:sp>
            <p:nvSpPr>
              <p:cNvPr id="82" name="TextBox 81">
                <a:extLst>
                  <a:ext uri="{FF2B5EF4-FFF2-40B4-BE49-F238E27FC236}">
                    <a16:creationId xmlns:a16="http://schemas.microsoft.com/office/drawing/2014/main" id="{744093E0-1886-9E48-B98B-EF7D555C8BAB}"/>
                  </a:ext>
                </a:extLst>
              </p:cNvPr>
              <p:cNvSpPr txBox="1"/>
              <p:nvPr/>
            </p:nvSpPr>
            <p:spPr>
              <a:xfrm>
                <a:off x="1255267" y="4473877"/>
                <a:ext cx="1072750" cy="261610"/>
              </a:xfrm>
              <a:prstGeom prst="rect">
                <a:avLst/>
              </a:prstGeom>
              <a:noFill/>
            </p:spPr>
            <p:txBody>
              <a:bodyPr wrap="square" rtlCol="0">
                <a:spAutoFit/>
              </a:bodyPr>
              <a:lstStyle/>
              <a:p>
                <a:pPr algn="ctr"/>
                <a:r>
                  <a:rPr lang="en-US" sz="1100" dirty="0">
                    <a:solidFill>
                      <a:schemeClr val="bg1"/>
                    </a:solidFill>
                  </a:rPr>
                  <a:t>Service 3</a:t>
                </a:r>
              </a:p>
            </p:txBody>
          </p:sp>
        </p:grpSp>
      </p:grpSp>
      <p:grpSp>
        <p:nvGrpSpPr>
          <p:cNvPr id="87" name="Group 86">
            <a:extLst>
              <a:ext uri="{FF2B5EF4-FFF2-40B4-BE49-F238E27FC236}">
                <a16:creationId xmlns:a16="http://schemas.microsoft.com/office/drawing/2014/main" id="{226AEDD7-D7EC-1F4E-A1E8-711F952CB2BD}"/>
              </a:ext>
            </a:extLst>
          </p:cNvPr>
          <p:cNvGrpSpPr/>
          <p:nvPr/>
        </p:nvGrpSpPr>
        <p:grpSpPr>
          <a:xfrm>
            <a:off x="8711080" y="1324712"/>
            <a:ext cx="1765300" cy="5112690"/>
            <a:chOff x="1833375" y="1353206"/>
            <a:chExt cx="1765300" cy="5112690"/>
          </a:xfrm>
        </p:grpSpPr>
        <p:grpSp>
          <p:nvGrpSpPr>
            <p:cNvPr id="88" name="Group 87">
              <a:extLst>
                <a:ext uri="{FF2B5EF4-FFF2-40B4-BE49-F238E27FC236}">
                  <a16:creationId xmlns:a16="http://schemas.microsoft.com/office/drawing/2014/main" id="{9CF703E0-8EF1-6D46-9800-EE8B43F03A52}"/>
                </a:ext>
              </a:extLst>
            </p:cNvPr>
            <p:cNvGrpSpPr/>
            <p:nvPr/>
          </p:nvGrpSpPr>
          <p:grpSpPr>
            <a:xfrm>
              <a:off x="2179650" y="5584266"/>
              <a:ext cx="1072750" cy="881630"/>
              <a:chOff x="3961210" y="941784"/>
              <a:chExt cx="1072750" cy="881630"/>
            </a:xfrm>
          </p:grpSpPr>
          <p:pic>
            <p:nvPicPr>
              <p:cNvPr id="98" name="Graphic 97">
                <a:extLst>
                  <a:ext uri="{FF2B5EF4-FFF2-40B4-BE49-F238E27FC236}">
                    <a16:creationId xmlns:a16="http://schemas.microsoft.com/office/drawing/2014/main" id="{D564C6F8-A975-1946-BEA6-D2739D6FAD4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11835" y="941784"/>
                <a:ext cx="571500" cy="571500"/>
              </a:xfrm>
              <a:prstGeom prst="rect">
                <a:avLst/>
              </a:prstGeom>
            </p:spPr>
          </p:pic>
          <p:sp>
            <p:nvSpPr>
              <p:cNvPr id="99" name="TextBox 98">
                <a:extLst>
                  <a:ext uri="{FF2B5EF4-FFF2-40B4-BE49-F238E27FC236}">
                    <a16:creationId xmlns:a16="http://schemas.microsoft.com/office/drawing/2014/main" id="{D211E68B-5FD3-1242-92EB-D03AF605411C}"/>
                  </a:ext>
                </a:extLst>
              </p:cNvPr>
              <p:cNvSpPr txBox="1"/>
              <p:nvPr/>
            </p:nvSpPr>
            <p:spPr>
              <a:xfrm>
                <a:off x="3961210" y="1561804"/>
                <a:ext cx="1072750" cy="261610"/>
              </a:xfrm>
              <a:prstGeom prst="rect">
                <a:avLst/>
              </a:prstGeom>
              <a:noFill/>
            </p:spPr>
            <p:txBody>
              <a:bodyPr wrap="square" rtlCol="0">
                <a:spAutoFit/>
              </a:bodyPr>
              <a:lstStyle/>
              <a:p>
                <a:pPr algn="ctr"/>
                <a:r>
                  <a:rPr lang="en-US" sz="1100" dirty="0">
                    <a:solidFill>
                      <a:schemeClr val="bg1"/>
                    </a:solidFill>
                  </a:rPr>
                  <a:t>Database</a:t>
                </a:r>
              </a:p>
            </p:txBody>
          </p:sp>
        </p:grpSp>
        <p:pic>
          <p:nvPicPr>
            <p:cNvPr id="89" name="Graphic 88">
              <a:extLst>
                <a:ext uri="{FF2B5EF4-FFF2-40B4-BE49-F238E27FC236}">
                  <a16:creationId xmlns:a16="http://schemas.microsoft.com/office/drawing/2014/main" id="{55A2C55C-86AE-E448-A135-FE4CE5F078F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35025" y="1353206"/>
              <a:ext cx="762000" cy="1092200"/>
            </a:xfrm>
            <a:prstGeom prst="rect">
              <a:avLst/>
            </a:prstGeom>
          </p:spPr>
        </p:pic>
        <p:cxnSp>
          <p:nvCxnSpPr>
            <p:cNvPr id="90" name="Straight Arrow Connector 89">
              <a:extLst>
                <a:ext uri="{FF2B5EF4-FFF2-40B4-BE49-F238E27FC236}">
                  <a16:creationId xmlns:a16="http://schemas.microsoft.com/office/drawing/2014/main" id="{16C3A319-0E6C-9D46-9A0F-E8D652BEB2EF}"/>
                </a:ext>
              </a:extLst>
            </p:cNvPr>
            <p:cNvCxnSpPr>
              <a:cxnSpLocks/>
              <a:stCxn id="89" idx="2"/>
            </p:cNvCxnSpPr>
            <p:nvPr/>
          </p:nvCxnSpPr>
          <p:spPr>
            <a:xfrm>
              <a:off x="2716025" y="2445406"/>
              <a:ext cx="0" cy="532707"/>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91" name="Group 90">
              <a:extLst>
                <a:ext uri="{FF2B5EF4-FFF2-40B4-BE49-F238E27FC236}">
                  <a16:creationId xmlns:a16="http://schemas.microsoft.com/office/drawing/2014/main" id="{D88DB6A5-BDCD-DE48-85FE-8A9FD1F626AB}"/>
                </a:ext>
              </a:extLst>
            </p:cNvPr>
            <p:cNvGrpSpPr/>
            <p:nvPr/>
          </p:nvGrpSpPr>
          <p:grpSpPr>
            <a:xfrm>
              <a:off x="1833375" y="2978113"/>
              <a:ext cx="1765300" cy="1777776"/>
              <a:chOff x="2516744" y="4106118"/>
              <a:chExt cx="1765300" cy="1777776"/>
            </a:xfrm>
          </p:grpSpPr>
          <p:pic>
            <p:nvPicPr>
              <p:cNvPr id="96" name="Graphic 95">
                <a:extLst>
                  <a:ext uri="{FF2B5EF4-FFF2-40B4-BE49-F238E27FC236}">
                    <a16:creationId xmlns:a16="http://schemas.microsoft.com/office/drawing/2014/main" id="{32AC9A6F-AB56-264C-946B-F1D3ECCACAA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227944" y="4112467"/>
                <a:ext cx="342900" cy="342900"/>
              </a:xfrm>
              <a:prstGeom prst="rect">
                <a:avLst/>
              </a:prstGeom>
            </p:spPr>
          </p:pic>
          <p:sp>
            <p:nvSpPr>
              <p:cNvPr id="97" name="Rectangle 96">
                <a:extLst>
                  <a:ext uri="{FF2B5EF4-FFF2-40B4-BE49-F238E27FC236}">
                    <a16:creationId xmlns:a16="http://schemas.microsoft.com/office/drawing/2014/main" id="{063D72AD-C55B-BA44-9650-220FB68CE643}"/>
                  </a:ext>
                </a:extLst>
              </p:cNvPr>
              <p:cNvSpPr/>
              <p:nvPr/>
            </p:nvSpPr>
            <p:spPr>
              <a:xfrm>
                <a:off x="2516744" y="4106118"/>
                <a:ext cx="1765300" cy="1777776"/>
              </a:xfrm>
              <a:prstGeom prst="rect">
                <a:avLst/>
              </a:prstGeom>
              <a:solidFill>
                <a:srgbClr val="B6BABF">
                  <a:alpha val="2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200" dirty="0">
                  <a:solidFill>
                    <a:srgbClr val="B6BABF"/>
                  </a:solidFill>
                </a:endParaRPr>
              </a:p>
              <a:p>
                <a:pPr algn="ctr"/>
                <a:endParaRPr lang="en-US" sz="1200" dirty="0">
                  <a:solidFill>
                    <a:srgbClr val="B6BABF"/>
                  </a:solidFill>
                </a:endParaRPr>
              </a:p>
              <a:p>
                <a:pPr algn="ctr"/>
                <a:r>
                  <a:rPr lang="en-US" sz="1200" dirty="0">
                    <a:solidFill>
                      <a:srgbClr val="B6BABF"/>
                    </a:solidFill>
                  </a:rPr>
                  <a:t>Auto Scaling group</a:t>
                </a:r>
              </a:p>
            </p:txBody>
          </p:sp>
        </p:grpSp>
        <p:cxnSp>
          <p:nvCxnSpPr>
            <p:cNvPr id="92" name="Straight Arrow Connector 91">
              <a:extLst>
                <a:ext uri="{FF2B5EF4-FFF2-40B4-BE49-F238E27FC236}">
                  <a16:creationId xmlns:a16="http://schemas.microsoft.com/office/drawing/2014/main" id="{99AC802D-55D4-644F-84F2-D5DA2F6BB383}"/>
                </a:ext>
              </a:extLst>
            </p:cNvPr>
            <p:cNvCxnSpPr>
              <a:cxnSpLocks/>
              <a:endCxn id="98" idx="0"/>
            </p:cNvCxnSpPr>
            <p:nvPr/>
          </p:nvCxnSpPr>
          <p:spPr>
            <a:xfrm>
              <a:off x="2716025" y="4763715"/>
              <a:ext cx="0" cy="8205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grpSp>
          <p:nvGrpSpPr>
            <p:cNvPr id="93" name="Group 92">
              <a:extLst>
                <a:ext uri="{FF2B5EF4-FFF2-40B4-BE49-F238E27FC236}">
                  <a16:creationId xmlns:a16="http://schemas.microsoft.com/office/drawing/2014/main" id="{940E4FF8-D234-404D-B5B4-039ACF32E9F9}"/>
                </a:ext>
              </a:extLst>
            </p:cNvPr>
            <p:cNvGrpSpPr/>
            <p:nvPr/>
          </p:nvGrpSpPr>
          <p:grpSpPr>
            <a:xfrm>
              <a:off x="2179650" y="3806490"/>
              <a:ext cx="1072750" cy="891951"/>
              <a:chOff x="1255267" y="3843536"/>
              <a:chExt cx="1072750" cy="891951"/>
            </a:xfrm>
          </p:grpSpPr>
          <p:pic>
            <p:nvPicPr>
              <p:cNvPr id="94" name="Graphic 93">
                <a:extLst>
                  <a:ext uri="{FF2B5EF4-FFF2-40B4-BE49-F238E27FC236}">
                    <a16:creationId xmlns:a16="http://schemas.microsoft.com/office/drawing/2014/main" id="{9CF09C06-0562-8B4B-AA19-A98A7504391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05892" y="3843536"/>
                <a:ext cx="571500" cy="571500"/>
              </a:xfrm>
              <a:prstGeom prst="rect">
                <a:avLst/>
              </a:prstGeom>
            </p:spPr>
          </p:pic>
          <p:sp>
            <p:nvSpPr>
              <p:cNvPr id="95" name="TextBox 94">
                <a:extLst>
                  <a:ext uri="{FF2B5EF4-FFF2-40B4-BE49-F238E27FC236}">
                    <a16:creationId xmlns:a16="http://schemas.microsoft.com/office/drawing/2014/main" id="{587AEDC3-6568-7E49-9511-3283B4CD4A45}"/>
                  </a:ext>
                </a:extLst>
              </p:cNvPr>
              <p:cNvSpPr txBox="1"/>
              <p:nvPr/>
            </p:nvSpPr>
            <p:spPr>
              <a:xfrm>
                <a:off x="1255267" y="4473877"/>
                <a:ext cx="1072750" cy="261610"/>
              </a:xfrm>
              <a:prstGeom prst="rect">
                <a:avLst/>
              </a:prstGeom>
              <a:noFill/>
            </p:spPr>
            <p:txBody>
              <a:bodyPr wrap="square" rtlCol="0">
                <a:spAutoFit/>
              </a:bodyPr>
              <a:lstStyle/>
              <a:p>
                <a:pPr algn="ctr"/>
                <a:r>
                  <a:rPr lang="en-US" sz="1100" dirty="0">
                    <a:solidFill>
                      <a:schemeClr val="bg1"/>
                    </a:solidFill>
                  </a:rPr>
                  <a:t>Service 3</a:t>
                </a:r>
              </a:p>
            </p:txBody>
          </p:sp>
        </p:grpSp>
      </p:grpSp>
    </p:spTree>
    <p:extLst>
      <p:ext uri="{BB962C8B-B14F-4D97-AF65-F5344CB8AC3E}">
        <p14:creationId xmlns:p14="http://schemas.microsoft.com/office/powerpoint/2010/main" val="26199872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title"/>
          </p:nvPr>
        </p:nvSpPr>
        <p:spPr>
          <a:xfrm>
            <a:off x="2234039" y="3625046"/>
            <a:ext cx="7723922" cy="609600"/>
          </a:xfrm>
        </p:spPr>
        <p:txBody>
          <a:bodyPr>
            <a:noAutofit/>
          </a:bodyPr>
          <a:lstStyle/>
          <a:p>
            <a:r>
              <a:rPr lang="en-US" sz="6600" dirty="0">
                <a:solidFill>
                  <a:prstClr val="white"/>
                </a:solidFill>
              </a:rPr>
              <a:t>Tim </a:t>
            </a:r>
            <a:r>
              <a:rPr lang="en-US" sz="6600" dirty="0"/>
              <a:t>Solley</a:t>
            </a:r>
          </a:p>
        </p:txBody>
      </p:sp>
      <p:sp>
        <p:nvSpPr>
          <p:cNvPr id="44" name="Rectangle 43"/>
          <p:cNvSpPr/>
          <p:nvPr/>
        </p:nvSpPr>
        <p:spPr>
          <a:xfrm>
            <a:off x="926187" y="4690681"/>
            <a:ext cx="10339627" cy="1169551"/>
          </a:xfrm>
          <a:prstGeom prst="rect">
            <a:avLst/>
          </a:prstGeom>
        </p:spPr>
        <p:txBody>
          <a:bodyPr wrap="square">
            <a:spAutoFit/>
          </a:bodyPr>
          <a:lstStyle/>
          <a:p>
            <a:pPr algn="ctr"/>
            <a:r>
              <a:rPr lang="en-US" sz="1400" dirty="0">
                <a:solidFill>
                  <a:schemeClr val="bg1"/>
                </a:solidFill>
                <a:latin typeface="+mj-lt"/>
              </a:rPr>
              <a:t>20 years as a full stack technologist in a variety of technologies. Have held roles across the software lifecycle including DBA, developer, architect, ScrumMaster, QA automation, DevOps, cloud architect, lead, etc. I’ve always been a DevOps guy, long before DevOps was even a word. In recent years I’ve been heavily focused on cloud containerized workloads.</a:t>
            </a:r>
          </a:p>
          <a:p>
            <a:pPr algn="ctr"/>
            <a:endParaRPr lang="en-US" sz="1400" dirty="0">
              <a:solidFill>
                <a:schemeClr val="bg1"/>
              </a:solidFill>
              <a:latin typeface="+mj-lt"/>
            </a:endParaRPr>
          </a:p>
          <a:p>
            <a:pPr algn="ctr"/>
            <a:r>
              <a:rPr lang="en-US" sz="1400" dirty="0">
                <a:solidFill>
                  <a:schemeClr val="bg1"/>
                </a:solidFill>
                <a:latin typeface="+mj-lt"/>
              </a:rPr>
              <a:t>Email: </a:t>
            </a:r>
            <a:r>
              <a:rPr lang="en-US" sz="1400" dirty="0" err="1">
                <a:solidFill>
                  <a:schemeClr val="bg1"/>
                </a:solidFill>
                <a:latin typeface="+mj-lt"/>
              </a:rPr>
              <a:t>tsolley@vergeops.com</a:t>
            </a:r>
            <a:endParaRPr lang="en-US" sz="1400" dirty="0">
              <a:solidFill>
                <a:schemeClr val="bg1"/>
              </a:solidFill>
              <a:latin typeface="+mj-lt"/>
            </a:endParaRPr>
          </a:p>
        </p:txBody>
      </p:sp>
      <p:cxnSp>
        <p:nvCxnSpPr>
          <p:cNvPr id="3" name="Straight Connector 2"/>
          <p:cNvCxnSpPr/>
          <p:nvPr/>
        </p:nvCxnSpPr>
        <p:spPr>
          <a:xfrm>
            <a:off x="1357746" y="4509675"/>
            <a:ext cx="9476509" cy="0"/>
          </a:xfrm>
          <a:prstGeom prst="line">
            <a:avLst/>
          </a:prstGeom>
          <a:ln w="41275" cap="rnd">
            <a:solidFill>
              <a:srgbClr val="018CCF"/>
            </a:solidFill>
            <a:prstDash val="solid"/>
          </a:ln>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4979076" y="1046787"/>
            <a:ext cx="2233849" cy="2233849"/>
          </a:xfrm>
          <a:prstGeom prst="ellipse">
            <a:avLst/>
          </a:prstGeom>
          <a:noFill/>
          <a:ln>
            <a:solidFill>
              <a:schemeClr val="accent1">
                <a:shade val="95000"/>
                <a:satMod val="105000"/>
                <a:alpha val="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5122076" y="1189787"/>
            <a:ext cx="1947849" cy="1947849"/>
          </a:xfrm>
          <a:prstGeom prst="ellipse">
            <a:avLst/>
          </a:prstGeom>
          <a:noFill/>
          <a:ln>
            <a:solidFill>
              <a:schemeClr val="accent1">
                <a:shade val="95000"/>
                <a:satMod val="105000"/>
                <a:alpha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259719" y="1327430"/>
            <a:ext cx="1672562" cy="1672562"/>
          </a:xfrm>
          <a:prstGeom prst="ellipse">
            <a:avLst/>
          </a:prstGeom>
          <a:noFill/>
          <a:ln>
            <a:solidFill>
              <a:schemeClr val="accent1">
                <a:shade val="95000"/>
                <a:satMod val="105000"/>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Oval 1"/>
          <p:cNvSpPr/>
          <p:nvPr/>
        </p:nvSpPr>
        <p:spPr>
          <a:xfrm>
            <a:off x="5443537" y="1504386"/>
            <a:ext cx="1304925" cy="1304925"/>
          </a:xfrm>
          <a:prstGeom prst="ellipse">
            <a:avLst/>
          </a:prstGeom>
          <a:blipFill>
            <a:blip r:embed="rId2"/>
            <a:stretch>
              <a:fillRect/>
            </a:stretch>
          </a:blipFill>
          <a:ln w="38100">
            <a:solidFill>
              <a:srgbClr val="018CCF"/>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90068263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400"/>
                                        <p:tgtEl>
                                          <p:spTgt spid="3"/>
                                        </p:tgtEl>
                                      </p:cBhvr>
                                    </p:animEffect>
                                  </p:childTnLst>
                                </p:cTn>
                              </p:par>
                            </p:childTnLst>
                          </p:cTn>
                        </p:par>
                        <p:par>
                          <p:cTn id="8" fill="hold">
                            <p:stCondLst>
                              <p:cond delay="4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400"/>
                                        <p:tgtEl>
                                          <p:spTgt spid="10"/>
                                        </p:tgtEl>
                                      </p:cBhvr>
                                    </p:animEffect>
                                  </p:childTnLst>
                                </p:cTn>
                              </p:par>
                            </p:childTnLst>
                          </p:cTn>
                        </p:par>
                        <p:par>
                          <p:cTn id="12" fill="hold">
                            <p:stCondLst>
                              <p:cond delay="800"/>
                            </p:stCondLst>
                            <p:childTnLst>
                              <p:par>
                                <p:cTn id="13" presetID="10" presetClass="entr" presetSubtype="0"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4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5632311"/>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Small and manageable pieces. No massive monoliths.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No need to have every developer on the same language and framework.</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Testing is more limited since you don’t have to test an entire monolith.</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have their own development and release cycle.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be deployed independently without breaking other pieces. Can be done faster.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be operated at a more granular level. Independent scaling of MS’s. Faults are isolated. “Graceful degradation”.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Encourages encapsulation of business logic.</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Smaller size enables Agile development.</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microservices - </a:t>
            </a:r>
            <a:r>
              <a:rPr lang="en-US" sz="6000" dirty="0">
                <a:solidFill>
                  <a:schemeClr val="accent3"/>
                </a:solidFill>
              </a:rPr>
              <a:t>benefits</a:t>
            </a:r>
            <a:endParaRPr lang="en-US" sz="6000" dirty="0"/>
          </a:p>
        </p:txBody>
      </p:sp>
    </p:spTree>
    <p:extLst>
      <p:ext uri="{BB962C8B-B14F-4D97-AF65-F5344CB8AC3E}">
        <p14:creationId xmlns:p14="http://schemas.microsoft.com/office/powerpoint/2010/main" val="402671396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5262979"/>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Much more complexity of the overall system. Way more moving parts. Often requires technologies that might not otherwise be used, such as message buses. Requires seasoned architects and leads to keep disaster at bay. </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Often requires more infrastructure to support, as each component has it’s own overhead. With a monolith, overhead can often be shared.</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Coordination between dependent MS’s can sometimes be more complex than a monolith.</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More parts to deploy.</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microservices - </a:t>
            </a:r>
            <a:r>
              <a:rPr lang="en-US" sz="6000" dirty="0">
                <a:solidFill>
                  <a:schemeClr val="accent3"/>
                </a:solidFill>
              </a:rPr>
              <a:t>disadvantages</a:t>
            </a:r>
            <a:endParaRPr lang="en-US" sz="6000" dirty="0"/>
          </a:p>
        </p:txBody>
      </p:sp>
    </p:spTree>
    <p:extLst>
      <p:ext uri="{BB962C8B-B14F-4D97-AF65-F5344CB8AC3E}">
        <p14:creationId xmlns:p14="http://schemas.microsoft.com/office/powerpoint/2010/main" val="37838076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010" y="4016920"/>
            <a:ext cx="11175647" cy="609600"/>
          </a:xfrm>
        </p:spPr>
        <p:txBody>
          <a:bodyPr>
            <a:normAutofit fontScale="90000"/>
          </a:bodyPr>
          <a:lstStyle/>
          <a:p>
            <a:r>
              <a:rPr lang="en-US" dirty="0">
                <a:solidFill>
                  <a:schemeClr val="bg1"/>
                </a:solidFill>
              </a:rPr>
              <a:t>Ecommerce app</a:t>
            </a:r>
            <a:endParaRPr lang="en-US" dirty="0"/>
          </a:p>
        </p:txBody>
      </p:sp>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microservices: discussion</a:t>
            </a:r>
            <a:endParaRPr lang="en-US" sz="9600" dirty="0"/>
          </a:p>
        </p:txBody>
      </p:sp>
      <p:pic>
        <p:nvPicPr>
          <p:cNvPr id="27" name="Picture 26">
            <a:extLst>
              <a:ext uri="{FF2B5EF4-FFF2-40B4-BE49-F238E27FC236}">
                <a16:creationId xmlns:a16="http://schemas.microsoft.com/office/drawing/2014/main" id="{F459FE47-1FC8-F749-9D2A-BB5D52AD02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343474"/>
            <a:ext cx="2095500" cy="1803400"/>
          </a:xfrm>
          <a:prstGeom prst="rect">
            <a:avLst/>
          </a:prstGeom>
        </p:spPr>
      </p:pic>
    </p:spTree>
    <p:extLst>
      <p:ext uri="{BB962C8B-B14F-4D97-AF65-F5344CB8AC3E}">
        <p14:creationId xmlns:p14="http://schemas.microsoft.com/office/powerpoint/2010/main" val="19474467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400"/>
                            </p:stCondLst>
                            <p:childTnLst>
                              <p:par>
                                <p:cTn id="10" presetID="2" presetClass="entr" presetSubtype="4"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ppt_x"/>
                                          </p:val>
                                        </p:tav>
                                        <p:tav tm="100000">
                                          <p:val>
                                            <p:strVal val="#ppt_x"/>
                                          </p:val>
                                        </p:tav>
                                      </p:tavLst>
                                    </p:anim>
                                    <p:anim calcmode="lin" valueType="num">
                                      <p:cBhvr additive="base">
                                        <p:cTn id="1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5262979"/>
          </a:xfrm>
          <a:prstGeom prst="rect">
            <a:avLst/>
          </a:prstGeom>
          <a:noFill/>
        </p:spPr>
        <p:txBody>
          <a:bodyPr wrap="square" rtlCol="0">
            <a:spAutoFit/>
          </a:bodyPr>
          <a:lstStyle/>
          <a:p>
            <a:r>
              <a:rPr lang="en-US" sz="2400" dirty="0">
                <a:solidFill>
                  <a:schemeClr val="bg1"/>
                </a:solidFill>
                <a:latin typeface="Raleway Medium" panose="020B0603030101060003" pitchFamily="34" charset="77"/>
              </a:rPr>
              <a:t>We have an ecommerce application. It has a product catalog, cart, payment processing, fulfillment, communications with customers, etc. Think </a:t>
            </a:r>
            <a:r>
              <a:rPr lang="en-US" sz="2400" dirty="0" err="1">
                <a:solidFill>
                  <a:schemeClr val="bg1"/>
                </a:solidFill>
                <a:latin typeface="Raleway Medium" panose="020B0603030101060003" pitchFamily="34" charset="77"/>
              </a:rPr>
              <a:t>amazon.com</a:t>
            </a:r>
            <a:r>
              <a:rPr lang="en-US" sz="2400" dirty="0">
                <a:solidFill>
                  <a:schemeClr val="bg1"/>
                </a:solidFill>
                <a:latin typeface="Raleway Medium" panose="020B0603030101060003" pitchFamily="34" charset="77"/>
              </a:rPr>
              <a:t>.</a:t>
            </a:r>
          </a:p>
          <a:p>
            <a:endParaRPr lang="en-US" sz="2400" dirty="0">
              <a:solidFill>
                <a:schemeClr val="bg1"/>
              </a:solidFill>
              <a:latin typeface="Raleway Medium" panose="020B0603030101060003" pitchFamily="34" charset="77"/>
            </a:endParaRPr>
          </a:p>
          <a:p>
            <a:r>
              <a:rPr lang="en-US" sz="2400" dirty="0">
                <a:solidFill>
                  <a:schemeClr val="bg1"/>
                </a:solidFill>
                <a:latin typeface="Raleway Medium" panose="020B0603030101060003" pitchFamily="34" charset="77"/>
              </a:rPr>
              <a:t>With your group, discuss how you would break this down into microservices. What are the components? How do they communicate? How is data stored? How is customer experience affected by your choices?</a:t>
            </a:r>
          </a:p>
          <a:p>
            <a:endParaRPr lang="en-US" sz="2400" dirty="0">
              <a:solidFill>
                <a:schemeClr val="bg1"/>
              </a:solidFill>
              <a:latin typeface="Raleway Medium" panose="020B0603030101060003" pitchFamily="34" charset="77"/>
            </a:endParaRPr>
          </a:p>
          <a:p>
            <a:r>
              <a:rPr lang="en-US" sz="2400" dirty="0">
                <a:solidFill>
                  <a:schemeClr val="bg1"/>
                </a:solidFill>
                <a:latin typeface="Raleway Medium" panose="020B0603030101060003" pitchFamily="34" charset="77"/>
              </a:rPr>
              <a:t>Design a microservice oriented system. Write notes, make diagrams, etc. Play the part of architect. Pick someone to present your solution to the class.</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754145" y="369988"/>
            <a:ext cx="11331018" cy="609600"/>
          </a:xfrm>
        </p:spPr>
        <p:txBody>
          <a:bodyPr>
            <a:noAutofit/>
          </a:bodyPr>
          <a:lstStyle/>
          <a:p>
            <a:pPr algn="l"/>
            <a:r>
              <a:rPr lang="en-US" sz="6000" dirty="0">
                <a:solidFill>
                  <a:prstClr val="white"/>
                </a:solidFill>
              </a:rPr>
              <a:t>microservices – </a:t>
            </a:r>
            <a:r>
              <a:rPr lang="en-US" sz="6000" dirty="0">
                <a:solidFill>
                  <a:schemeClr val="accent3"/>
                </a:solidFill>
              </a:rPr>
              <a:t>discussion</a:t>
            </a:r>
            <a:endParaRPr lang="en-US" sz="6000" dirty="0"/>
          </a:p>
        </p:txBody>
      </p:sp>
    </p:spTree>
    <p:extLst>
      <p:ext uri="{BB962C8B-B14F-4D97-AF65-F5344CB8AC3E}">
        <p14:creationId xmlns:p14="http://schemas.microsoft.com/office/powerpoint/2010/main" val="37246246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6001643"/>
          </a:xfrm>
          <a:prstGeom prst="rect">
            <a:avLst/>
          </a:prstGeom>
          <a:noFill/>
        </p:spPr>
        <p:txBody>
          <a:bodyPr wrap="square" rtlCol="0">
            <a:spAutoFit/>
          </a:bodyPr>
          <a:lstStyle/>
          <a:p>
            <a:r>
              <a:rPr lang="en-US" sz="2400" dirty="0">
                <a:solidFill>
                  <a:schemeClr val="bg1"/>
                </a:solidFill>
                <a:latin typeface="Raleway Medium" panose="020B0603030101060003" pitchFamily="34" charset="77"/>
              </a:rPr>
              <a:t>Major functionality:</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Product catalog (admin functions, search, recommendations, related products, etc.)</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Shopping cart (and email reminders about items in cart)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Order processing (payment processing, emails, </a:t>
            </a:r>
            <a:r>
              <a:rPr lang="en-US" sz="2400" dirty="0" err="1">
                <a:solidFill>
                  <a:schemeClr val="bg1"/>
                </a:solidFill>
                <a:latin typeface="Raleway Medium" panose="020B0603030101060003" pitchFamily="34" charset="77"/>
              </a:rPr>
              <a:t>etc</a:t>
            </a:r>
            <a:r>
              <a:rPr lang="en-US" sz="2400" dirty="0">
                <a:solidFill>
                  <a:schemeClr val="bg1"/>
                </a:solidFill>
                <a:latin typeface="Raleway Medium" panose="020B0603030101060003" pitchFamily="34" charset="77"/>
              </a:rPr>
              <a: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Fulfillment (send to warehouse, inventory allocation, picking, shipping, backorders, etc.)</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Reporting (internally and to the customer)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Email marketing</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Social media integration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Customer order cancel and refunds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Shipment tracking</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Bonus: Digital content! Movies, music</a:t>
            </a:r>
            <a:r>
              <a:rPr lang="en-US" sz="2400">
                <a:solidFill>
                  <a:schemeClr val="bg1"/>
                </a:solidFill>
                <a:latin typeface="Raleway Medium" panose="020B0603030101060003" pitchFamily="34" charset="77"/>
              </a:rPr>
              <a:t>, etc.</a:t>
            </a: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754145" y="369988"/>
            <a:ext cx="11331018" cy="609600"/>
          </a:xfrm>
        </p:spPr>
        <p:txBody>
          <a:bodyPr>
            <a:noAutofit/>
          </a:bodyPr>
          <a:lstStyle/>
          <a:p>
            <a:pPr algn="l"/>
            <a:r>
              <a:rPr lang="en-US" sz="6000" dirty="0">
                <a:solidFill>
                  <a:prstClr val="white"/>
                </a:solidFill>
              </a:rPr>
              <a:t>microservices – </a:t>
            </a:r>
            <a:r>
              <a:rPr lang="en-US" sz="6000" dirty="0">
                <a:solidFill>
                  <a:schemeClr val="accent3"/>
                </a:solidFill>
              </a:rPr>
              <a:t>discussion</a:t>
            </a:r>
            <a:endParaRPr lang="en-US" sz="6000" dirty="0"/>
          </a:p>
        </p:txBody>
      </p:sp>
    </p:spTree>
    <p:extLst>
      <p:ext uri="{BB962C8B-B14F-4D97-AF65-F5344CB8AC3E}">
        <p14:creationId xmlns:p14="http://schemas.microsoft.com/office/powerpoint/2010/main" val="215432045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010" y="4016920"/>
            <a:ext cx="11175647" cy="609600"/>
          </a:xfrm>
        </p:spPr>
        <p:txBody>
          <a:bodyPr>
            <a:normAutofit fontScale="90000"/>
          </a:bodyPr>
          <a:lstStyle/>
          <a:p>
            <a:r>
              <a:rPr lang="en-US" dirty="0">
                <a:solidFill>
                  <a:schemeClr val="bg1"/>
                </a:solidFill>
              </a:rPr>
              <a:t>rabble</a:t>
            </a:r>
            <a:endParaRPr lang="en-US" dirty="0"/>
          </a:p>
        </p:txBody>
      </p:sp>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microservices: case study</a:t>
            </a:r>
            <a:endParaRPr lang="en-US" sz="9600" dirty="0"/>
          </a:p>
        </p:txBody>
      </p:sp>
      <p:pic>
        <p:nvPicPr>
          <p:cNvPr id="27" name="Picture 26">
            <a:extLst>
              <a:ext uri="{FF2B5EF4-FFF2-40B4-BE49-F238E27FC236}">
                <a16:creationId xmlns:a16="http://schemas.microsoft.com/office/drawing/2014/main" id="{F889C0F5-AC87-4C4E-974D-446515C88C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9618" y="2390608"/>
            <a:ext cx="2095500" cy="1803400"/>
          </a:xfrm>
          <a:prstGeom prst="rect">
            <a:avLst/>
          </a:prstGeom>
        </p:spPr>
      </p:pic>
    </p:spTree>
    <p:extLst>
      <p:ext uri="{BB962C8B-B14F-4D97-AF65-F5344CB8AC3E}">
        <p14:creationId xmlns:p14="http://schemas.microsoft.com/office/powerpoint/2010/main" val="11150402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400"/>
                            </p:stCondLst>
                            <p:childTnLst>
                              <p:par>
                                <p:cTn id="10" presetID="2" presetClass="entr" presetSubtype="4"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ppt_x"/>
                                          </p:val>
                                        </p:tav>
                                        <p:tav tm="100000">
                                          <p:val>
                                            <p:strVal val="#ppt_x"/>
                                          </p:val>
                                        </p:tav>
                                      </p:tavLst>
                                    </p:anim>
                                    <p:anim calcmode="lin" valueType="num">
                                      <p:cBhvr additive="base">
                                        <p:cTn id="1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6801862"/>
          </a:xfrm>
          <a:prstGeom prst="rect">
            <a:avLst/>
          </a:prstGeom>
          <a:noFill/>
        </p:spPr>
        <p:txBody>
          <a:bodyPr wrap="square" rtlCol="0">
            <a:spAutoFit/>
          </a:bodyPr>
          <a:lstStyle/>
          <a:p>
            <a:r>
              <a:rPr lang="en-US" sz="2000" dirty="0">
                <a:solidFill>
                  <a:schemeClr val="bg1"/>
                </a:solidFill>
                <a:latin typeface="Raleway Medium" panose="020B0603030101060003" pitchFamily="34" charset="77"/>
              </a:rPr>
              <a:t>Rabble is an automated testing platform for behavior-driven development. It acts as a repository of test cases that drive automated functional testing.</a:t>
            </a:r>
          </a:p>
          <a:p>
            <a:endParaRPr lang="en-US" sz="2400" dirty="0">
              <a:solidFill>
                <a:schemeClr val="bg1"/>
              </a:solidFill>
              <a:latin typeface="Raleway Medium" panose="020B0603030101060003" pitchFamily="34" charset="77"/>
            </a:endParaRPr>
          </a:p>
          <a:p>
            <a:r>
              <a:rPr lang="en-US" dirty="0">
                <a:solidFill>
                  <a:schemeClr val="bg1"/>
                </a:solidFill>
                <a:latin typeface="Raleway Medium" panose="020B0603030101060003" pitchFamily="34" charset="77"/>
              </a:rPr>
              <a:t>Rabble follows microservice principles. Services include:</a:t>
            </a:r>
          </a:p>
          <a:p>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r>
              <a:rPr lang="en-US" dirty="0">
                <a:solidFill>
                  <a:schemeClr val="bg1"/>
                </a:solidFill>
                <a:latin typeface="Raleway Medium" panose="020B0603030101060003" pitchFamily="34" charset="77"/>
              </a:rPr>
              <a:t>UI service – serves up the Angular UI</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Config service – provides distributed configuration information</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Account service - User information and authentication</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Subscription service - License management</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Organization service - Organization/company information</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AI service – provides AI logic</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Feature service – service for the actual test files</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Reporting service – Generates and supplies reports</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Execution service – For runtime information</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File import service – Handles bulk imports</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Task execution service – Handles asynchronous tasks</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Log service – handles distributed logging</a:t>
            </a:r>
          </a:p>
          <a:p>
            <a:pPr marL="342900" indent="-342900">
              <a:buFont typeface="Arial" panose="020B0604020202020204" pitchFamily="34" charset="0"/>
              <a:buChar char="•"/>
            </a:pPr>
            <a:r>
              <a:rPr lang="en-US" dirty="0">
                <a:solidFill>
                  <a:schemeClr val="bg1"/>
                </a:solidFill>
                <a:latin typeface="Raleway Medium" panose="020B0603030101060003" pitchFamily="34" charset="77"/>
              </a:rPr>
              <a:t>And about a dozen more so far with more coming all the time!</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285750" indent="-28575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754145" y="369988"/>
            <a:ext cx="11331018" cy="609600"/>
          </a:xfrm>
        </p:spPr>
        <p:txBody>
          <a:bodyPr>
            <a:noAutofit/>
          </a:bodyPr>
          <a:lstStyle/>
          <a:p>
            <a:pPr algn="l"/>
            <a:r>
              <a:rPr lang="en-US" sz="6000" dirty="0">
                <a:solidFill>
                  <a:prstClr val="white"/>
                </a:solidFill>
              </a:rPr>
              <a:t>microservices – </a:t>
            </a:r>
            <a:r>
              <a:rPr lang="en-US" sz="6000" dirty="0">
                <a:solidFill>
                  <a:schemeClr val="accent3"/>
                </a:solidFill>
              </a:rPr>
              <a:t>case study</a:t>
            </a:r>
            <a:endParaRPr lang="en-US" sz="6000" dirty="0"/>
          </a:p>
        </p:txBody>
      </p:sp>
    </p:spTree>
    <p:extLst>
      <p:ext uri="{BB962C8B-B14F-4D97-AF65-F5344CB8AC3E}">
        <p14:creationId xmlns:p14="http://schemas.microsoft.com/office/powerpoint/2010/main" val="26169709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Stateless applications</a:t>
            </a:r>
            <a:endParaRPr lang="en-US" sz="9600" dirty="0"/>
          </a:p>
        </p:txBody>
      </p:sp>
      <p:pic>
        <p:nvPicPr>
          <p:cNvPr id="27" name="Picture 26">
            <a:extLst>
              <a:ext uri="{FF2B5EF4-FFF2-40B4-BE49-F238E27FC236}">
                <a16:creationId xmlns:a16="http://schemas.microsoft.com/office/drawing/2014/main" id="{B8CD2A7D-E0BD-F04B-AE40-FBB09CF5FA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350435"/>
            <a:ext cx="2095500" cy="1803400"/>
          </a:xfrm>
          <a:prstGeom prst="rect">
            <a:avLst/>
          </a:prstGeom>
        </p:spPr>
      </p:pic>
    </p:spTree>
    <p:extLst>
      <p:ext uri="{BB962C8B-B14F-4D97-AF65-F5344CB8AC3E}">
        <p14:creationId xmlns:p14="http://schemas.microsoft.com/office/powerpoint/2010/main" val="14441116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No session state saved on a server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Enables maximum use of server resources – no unevenly weighted servers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Enables disposable infrastructure – servers can be trashed without concern for botched user sessions.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Enables rapid scaling – both out and in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Enables fast recovery from server failures. Users aren’t stuck to a failed server.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Enables easy and fast deployments.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Session state stored on client and passed with each request. Example: cookies, JSON Web Tokens</a:t>
            </a: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Stateless applications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57812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7826"/>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A great resource is </a:t>
            </a:r>
            <a:r>
              <a:rPr lang="en-US" sz="2400" dirty="0">
                <a:solidFill>
                  <a:schemeClr val="bg1"/>
                </a:solidFill>
                <a:latin typeface="Raleway Medium" panose="020B0603030101060003" pitchFamily="34" charset="77"/>
                <a:hlinkClick r:id="rId3"/>
              </a:rPr>
              <a:t>www.jwt.io</a:t>
            </a:r>
            <a:r>
              <a:rPr lang="en-US" sz="2400" dirty="0">
                <a:solidFill>
                  <a:schemeClr val="bg1"/>
                </a:solidFill>
                <a:latin typeface="Raleway Medium" panose="020B0603030101060003" pitchFamily="34" charset="77"/>
              </a:rPr>
              <a:t>. Get libraries and debug/see contents of a JWT you’ve generated.</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Three sections separated by a period</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Stateless applications - </a:t>
            </a:r>
            <a:r>
              <a:rPr lang="en-US" sz="6000" dirty="0">
                <a:solidFill>
                  <a:schemeClr val="accent3"/>
                </a:solidFill>
              </a:rPr>
              <a:t>JWT</a:t>
            </a:r>
            <a:endParaRPr lang="en-US" sz="6000" dirty="0"/>
          </a:p>
        </p:txBody>
      </p:sp>
      <p:sp>
        <p:nvSpPr>
          <p:cNvPr id="2" name="TextBox 1">
            <a:extLst>
              <a:ext uri="{FF2B5EF4-FFF2-40B4-BE49-F238E27FC236}">
                <a16:creationId xmlns:a16="http://schemas.microsoft.com/office/drawing/2014/main" id="{B50DFF7E-3C7B-B345-9D93-CFF1A3592B14}"/>
              </a:ext>
            </a:extLst>
          </p:cNvPr>
          <p:cNvSpPr txBox="1"/>
          <p:nvPr/>
        </p:nvSpPr>
        <p:spPr>
          <a:xfrm>
            <a:off x="735291" y="2702360"/>
            <a:ext cx="11161335" cy="3785652"/>
          </a:xfrm>
          <a:prstGeom prst="rect">
            <a:avLst/>
          </a:prstGeom>
          <a:noFill/>
        </p:spPr>
        <p:txBody>
          <a:bodyPr wrap="square" rtlCol="0">
            <a:spAutoFit/>
          </a:bodyPr>
          <a:lstStyle/>
          <a:p>
            <a:r>
              <a:rPr lang="en-US" sz="2000" b="1" dirty="0">
                <a:solidFill>
                  <a:schemeClr val="bg1"/>
                </a:solidFill>
                <a:latin typeface="Raleway Medium" panose="020B0603030101060003" pitchFamily="34" charset="77"/>
                <a:cs typeface="Courier New" panose="02070309020205020404" pitchFamily="49" charset="0"/>
              </a:rPr>
              <a:t>Header</a:t>
            </a:r>
            <a:endParaRPr lang="en-US" b="1" dirty="0">
              <a:solidFill>
                <a:schemeClr val="bg1"/>
              </a:solidFill>
              <a:latin typeface="Raleway Medium" panose="020B0603030101060003" pitchFamily="34" charset="77"/>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a:t>
            </a:r>
          </a:p>
          <a:p>
            <a:r>
              <a:rPr lang="en-US" dirty="0">
                <a:solidFill>
                  <a:schemeClr val="bg1"/>
                </a:solidFill>
                <a:latin typeface="Courier New" panose="02070309020205020404" pitchFamily="49" charset="0"/>
                <a:cs typeface="Courier New" panose="02070309020205020404" pitchFamily="49" charset="0"/>
              </a:rPr>
              <a:t> "</a:t>
            </a:r>
            <a:r>
              <a:rPr lang="en-US" dirty="0" err="1">
                <a:solidFill>
                  <a:schemeClr val="bg1"/>
                </a:solidFill>
                <a:latin typeface="Courier New" panose="02070309020205020404" pitchFamily="49" charset="0"/>
                <a:cs typeface="Courier New" panose="02070309020205020404" pitchFamily="49" charset="0"/>
              </a:rPr>
              <a:t>alg</a:t>
            </a:r>
            <a:r>
              <a:rPr lang="en-US" dirty="0">
                <a:solidFill>
                  <a:schemeClr val="bg1"/>
                </a:solidFill>
                <a:latin typeface="Courier New" panose="02070309020205020404" pitchFamily="49" charset="0"/>
                <a:cs typeface="Courier New" panose="02070309020205020404" pitchFamily="49" charset="0"/>
              </a:rPr>
              <a:t>": "HS256", </a:t>
            </a:r>
          </a:p>
          <a:p>
            <a:r>
              <a:rPr lang="en-US" dirty="0">
                <a:solidFill>
                  <a:schemeClr val="bg1"/>
                </a:solidFill>
                <a:latin typeface="Courier New" panose="02070309020205020404" pitchFamily="49" charset="0"/>
                <a:cs typeface="Courier New" panose="02070309020205020404" pitchFamily="49" charset="0"/>
              </a:rPr>
              <a:t> "</a:t>
            </a:r>
            <a:r>
              <a:rPr lang="en-US" dirty="0" err="1">
                <a:solidFill>
                  <a:schemeClr val="bg1"/>
                </a:solidFill>
                <a:latin typeface="Courier New" panose="02070309020205020404" pitchFamily="49" charset="0"/>
                <a:cs typeface="Courier New" panose="02070309020205020404" pitchFamily="49" charset="0"/>
              </a:rPr>
              <a:t>typ</a:t>
            </a:r>
            <a:r>
              <a:rPr lang="en-US" dirty="0">
                <a:solidFill>
                  <a:schemeClr val="bg1"/>
                </a:solidFill>
                <a:latin typeface="Courier New" panose="02070309020205020404" pitchFamily="49" charset="0"/>
                <a:cs typeface="Courier New" panose="02070309020205020404" pitchFamily="49" charset="0"/>
              </a:rPr>
              <a:t>": "JWT" </a:t>
            </a:r>
          </a:p>
          <a:p>
            <a:r>
              <a:rPr lang="en-US" dirty="0">
                <a:solidFill>
                  <a:schemeClr val="bg1"/>
                </a:solidFill>
                <a:latin typeface="Courier New" panose="02070309020205020404" pitchFamily="49" charset="0"/>
                <a:cs typeface="Courier New" panose="02070309020205020404" pitchFamily="49" charset="0"/>
              </a:rPr>
              <a:t>}</a:t>
            </a:r>
          </a:p>
          <a:p>
            <a:r>
              <a:rPr lang="en-US" sz="2000" b="1" dirty="0">
                <a:solidFill>
                  <a:schemeClr val="bg1"/>
                </a:solidFill>
                <a:latin typeface="Raleway Medium" panose="020B0603030101060003" pitchFamily="34" charset="77"/>
                <a:cs typeface="Courier New" panose="02070309020205020404" pitchFamily="49" charset="0"/>
              </a:rPr>
              <a:t>Payload</a:t>
            </a:r>
          </a:p>
          <a:p>
            <a:r>
              <a:rPr lang="en-US" dirty="0">
                <a:solidFill>
                  <a:schemeClr val="bg1"/>
                </a:solidFill>
                <a:latin typeface="Courier New" panose="02070309020205020404" pitchFamily="49" charset="0"/>
                <a:cs typeface="Courier New" panose="02070309020205020404" pitchFamily="49" charset="0"/>
              </a:rPr>
              <a:t>{</a:t>
            </a:r>
          </a:p>
          <a:p>
            <a:r>
              <a:rPr lang="en-US" dirty="0">
                <a:solidFill>
                  <a:schemeClr val="bg1"/>
                </a:solidFill>
                <a:latin typeface="Courier New" panose="02070309020205020404" pitchFamily="49" charset="0"/>
                <a:cs typeface="Courier New" panose="02070309020205020404" pitchFamily="49" charset="0"/>
              </a:rPr>
              <a:t> "sub": "1234567890", </a:t>
            </a:r>
          </a:p>
          <a:p>
            <a:r>
              <a:rPr lang="en-US" dirty="0">
                <a:solidFill>
                  <a:schemeClr val="bg1"/>
                </a:solidFill>
                <a:latin typeface="Courier New" panose="02070309020205020404" pitchFamily="49" charset="0"/>
                <a:cs typeface="Courier New" panose="02070309020205020404" pitchFamily="49" charset="0"/>
              </a:rPr>
              <a:t> "name": "John Doe", </a:t>
            </a:r>
          </a:p>
          <a:p>
            <a:r>
              <a:rPr lang="en-US" dirty="0">
                <a:solidFill>
                  <a:schemeClr val="bg1"/>
                </a:solidFill>
                <a:latin typeface="Courier New" panose="02070309020205020404" pitchFamily="49" charset="0"/>
                <a:cs typeface="Courier New" panose="02070309020205020404" pitchFamily="49" charset="0"/>
              </a:rPr>
              <a:t> "admin": true</a:t>
            </a:r>
          </a:p>
          <a:p>
            <a:r>
              <a:rPr lang="en-US" dirty="0">
                <a:solidFill>
                  <a:schemeClr val="bg1"/>
                </a:solidFill>
                <a:latin typeface="Courier New" panose="02070309020205020404" pitchFamily="49" charset="0"/>
                <a:cs typeface="Courier New" panose="02070309020205020404" pitchFamily="49" charset="0"/>
              </a:rPr>
              <a:t>}</a:t>
            </a:r>
          </a:p>
          <a:p>
            <a:r>
              <a:rPr lang="en-US" sz="2000" b="1" dirty="0">
                <a:solidFill>
                  <a:schemeClr val="bg1"/>
                </a:solidFill>
                <a:latin typeface="Raleway Medium" panose="020B0603030101060003" pitchFamily="34" charset="77"/>
                <a:cs typeface="Courier New" panose="02070309020205020404" pitchFamily="49" charset="0"/>
              </a:rPr>
              <a:t>Signature</a:t>
            </a:r>
          </a:p>
          <a:p>
            <a:r>
              <a:rPr lang="en-US" dirty="0">
                <a:solidFill>
                  <a:schemeClr val="bg1"/>
                </a:solidFill>
                <a:latin typeface="Courier New" panose="02070309020205020404" pitchFamily="49" charset="0"/>
                <a:cs typeface="Courier New" panose="02070309020205020404" pitchFamily="49" charset="0"/>
              </a:rPr>
              <a:t>HMACSHA256( base64UrlEncode(header) + "." + base64UrlEncode(payload), secret)</a:t>
            </a:r>
          </a:p>
        </p:txBody>
      </p:sp>
    </p:spTree>
    <p:extLst>
      <p:ext uri="{BB962C8B-B14F-4D97-AF65-F5344CB8AC3E}">
        <p14:creationId xmlns:p14="http://schemas.microsoft.com/office/powerpoint/2010/main" val="36327211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20676"/>
            <a:ext cx="10565876"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After this course, you should be able to work with Docker and Kubernetes on a daily basis.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This course is designed to give you real-world knowledge, not just disconnected superficial examples.</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1311897" y="369988"/>
            <a:ext cx="5554830" cy="609600"/>
          </a:xfrm>
        </p:spPr>
        <p:txBody>
          <a:bodyPr>
            <a:noAutofit/>
          </a:bodyPr>
          <a:lstStyle/>
          <a:p>
            <a:pPr algn="l"/>
            <a:r>
              <a:rPr lang="en-US" sz="6000" dirty="0">
                <a:solidFill>
                  <a:prstClr val="white"/>
                </a:solidFill>
              </a:rPr>
              <a:t>Kubernetes - </a:t>
            </a:r>
            <a:r>
              <a:rPr lang="en-US" sz="6000" dirty="0">
                <a:solidFill>
                  <a:schemeClr val="accent3"/>
                </a:solidFill>
              </a:rPr>
              <a:t>goals</a:t>
            </a:r>
          </a:p>
        </p:txBody>
      </p:sp>
    </p:spTree>
    <p:extLst>
      <p:ext uri="{BB962C8B-B14F-4D97-AF65-F5344CB8AC3E}">
        <p14:creationId xmlns:p14="http://schemas.microsoft.com/office/powerpoint/2010/main" val="11222979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7826"/>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Publicly readable! This is not secret information!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Content is not alterable without the encoding key. The stronger/longer your key, the more secure your JWT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If a malicious party gets the JWT, they can imitate your user. They must be stored in a secure place!</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Stateless applications - </a:t>
            </a:r>
            <a:r>
              <a:rPr lang="en-US" sz="6000" dirty="0">
                <a:solidFill>
                  <a:schemeClr val="accent3"/>
                </a:solidFill>
              </a:rPr>
              <a:t>JWT</a:t>
            </a:r>
            <a:endParaRPr lang="en-US" sz="6000" dirty="0"/>
          </a:p>
        </p:txBody>
      </p:sp>
      <p:sp>
        <p:nvSpPr>
          <p:cNvPr id="3" name="TextBox 2">
            <a:extLst>
              <a:ext uri="{FF2B5EF4-FFF2-40B4-BE49-F238E27FC236}">
                <a16:creationId xmlns:a16="http://schemas.microsoft.com/office/drawing/2014/main" id="{1A1ADBCF-F819-7346-B712-23F9106F43E1}"/>
              </a:ext>
            </a:extLst>
          </p:cNvPr>
          <p:cNvSpPr txBox="1"/>
          <p:nvPr/>
        </p:nvSpPr>
        <p:spPr>
          <a:xfrm>
            <a:off x="1630837" y="3864990"/>
            <a:ext cx="8107052" cy="923330"/>
          </a:xfrm>
          <a:prstGeom prst="rect">
            <a:avLst/>
          </a:prstGeom>
          <a:noFill/>
        </p:spPr>
        <p:txBody>
          <a:bodyPr wrap="square" rtlCol="0">
            <a:spAutoFit/>
          </a:bodyPr>
          <a:lstStyle/>
          <a:p>
            <a:r>
              <a:rPr lang="en-US" b="1" dirty="0">
                <a:solidFill>
                  <a:srgbClr val="FF0000"/>
                </a:solidFill>
                <a:latin typeface="Courier New" panose="02070309020205020404" pitchFamily="49" charset="0"/>
                <a:cs typeface="Courier New" panose="02070309020205020404" pitchFamily="49" charset="0"/>
              </a:rPr>
              <a:t>eyJhbGciOiJIUzI1NiIsInR5cCI6IkpXVCJ9</a:t>
            </a:r>
            <a:r>
              <a:rPr lang="en-US" b="1" dirty="0">
                <a:solidFill>
                  <a:schemeClr val="bg1"/>
                </a:solidFill>
                <a:latin typeface="Courier New" panose="02070309020205020404" pitchFamily="49" charset="0"/>
                <a:cs typeface="Courier New" panose="02070309020205020404" pitchFamily="49" charset="0"/>
              </a:rPr>
              <a:t>.eyJzdWIiOiIxMjM0NTY3ODkwIiwibmFtZSI6IkpvaG4gRG9lIiwiaWF0IjoxNTE2MjM5MDIyfQ.</a:t>
            </a:r>
            <a:r>
              <a:rPr lang="en-US" b="1" dirty="0">
                <a:solidFill>
                  <a:schemeClr val="bg2">
                    <a:lumMod val="50000"/>
                  </a:schemeClr>
                </a:solidFill>
                <a:latin typeface="Courier New" panose="02070309020205020404" pitchFamily="49" charset="0"/>
                <a:cs typeface="Courier New" panose="02070309020205020404" pitchFamily="49" charset="0"/>
              </a:rPr>
              <a:t>SflKxwRJSMeKKF2QT4fwpMeJf36POk6yJV_adQssw5c</a:t>
            </a:r>
          </a:p>
        </p:txBody>
      </p:sp>
    </p:spTree>
    <p:extLst>
      <p:ext uri="{BB962C8B-B14F-4D97-AF65-F5344CB8AC3E}">
        <p14:creationId xmlns:p14="http://schemas.microsoft.com/office/powerpoint/2010/main" val="26709333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Cloud-native applications</a:t>
            </a:r>
            <a:endParaRPr lang="en-US" sz="9600" dirty="0"/>
          </a:p>
        </p:txBody>
      </p:sp>
      <p:pic>
        <p:nvPicPr>
          <p:cNvPr id="27" name="Picture 26">
            <a:extLst>
              <a:ext uri="{FF2B5EF4-FFF2-40B4-BE49-F238E27FC236}">
                <a16:creationId xmlns:a16="http://schemas.microsoft.com/office/drawing/2014/main" id="{2D539A6F-AB6C-CC46-A98A-6027EA0244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350435"/>
            <a:ext cx="2095500" cy="1803400"/>
          </a:xfrm>
          <a:prstGeom prst="rect">
            <a:avLst/>
          </a:prstGeom>
        </p:spPr>
      </p:pic>
    </p:spTree>
    <p:extLst>
      <p:ext uri="{BB962C8B-B14F-4D97-AF65-F5344CB8AC3E}">
        <p14:creationId xmlns:p14="http://schemas.microsoft.com/office/powerpoint/2010/main" val="5484721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Take advantage of flexibility of the cloud to consume and release resources at will without paying for them to be idle.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Usually refers to containerizing workloads to abstract the application components on top of “plain vanilla” compute resources.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Takes advantage of orchestration systems.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Highly automated operations and DevOps. Take advantage of auto-healing and auto-scaling.</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often refer to the use of managed services by a cloud provider, such as Amazon Relational Database Service.</a:t>
            </a: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Cloud-native applications-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14130328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754144"/>
            <a:ext cx="11175647" cy="147909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Single responsibility principle</a:t>
            </a:r>
            <a:endParaRPr lang="en-US" sz="9600" dirty="0"/>
          </a:p>
        </p:txBody>
      </p:sp>
      <p:pic>
        <p:nvPicPr>
          <p:cNvPr id="27" name="Picture 26">
            <a:extLst>
              <a:ext uri="{FF2B5EF4-FFF2-40B4-BE49-F238E27FC236}">
                <a16:creationId xmlns:a16="http://schemas.microsoft.com/office/drawing/2014/main" id="{CFAE0374-B055-C34D-BE2A-0428FEB54B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527300"/>
            <a:ext cx="2095500" cy="1803400"/>
          </a:xfrm>
          <a:prstGeom prst="rect">
            <a:avLst/>
          </a:prstGeom>
        </p:spPr>
      </p:pic>
    </p:spTree>
    <p:extLst>
      <p:ext uri="{BB962C8B-B14F-4D97-AF65-F5344CB8AC3E}">
        <p14:creationId xmlns:p14="http://schemas.microsoft.com/office/powerpoint/2010/main" val="14098734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Do one thing, and do it well</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Completely encapsulate the logic and persistence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No intermingling of access to data or logic!</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Example: if one service needs order details, it must request this from the order service, which is wholly responsible for all operations related to orders, including retrieving it from the order database and serving it back to the client service as JSON.</a:t>
            </a: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Single responsibility principle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6564304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Auto-scaling and healing</a:t>
            </a:r>
            <a:endParaRPr lang="en-US" sz="9600" dirty="0"/>
          </a:p>
        </p:txBody>
      </p:sp>
      <p:pic>
        <p:nvPicPr>
          <p:cNvPr id="27" name="Picture 26">
            <a:extLst>
              <a:ext uri="{FF2B5EF4-FFF2-40B4-BE49-F238E27FC236}">
                <a16:creationId xmlns:a16="http://schemas.microsoft.com/office/drawing/2014/main" id="{67FA2760-EC0D-4547-A7A8-7BF5E08A88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295748"/>
            <a:ext cx="2095500" cy="1803400"/>
          </a:xfrm>
          <a:prstGeom prst="rect">
            <a:avLst/>
          </a:prstGeom>
        </p:spPr>
      </p:pic>
    </p:spTree>
    <p:extLst>
      <p:ext uri="{BB962C8B-B14F-4D97-AF65-F5344CB8AC3E}">
        <p14:creationId xmlns:p14="http://schemas.microsoft.com/office/powerpoint/2010/main" val="39463079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Services should scale horizontally, not vertically. What does this mean? Terms: scale in/out vs. up/down.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What are some metrics that would trigger scaling?</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How does scaling differ from healing? How are they related?</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What geographic considerations are there?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How quickly should you scale out? Scale in?</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Real-world example: </a:t>
            </a:r>
            <a:r>
              <a:rPr lang="en-US" sz="2400" dirty="0" err="1">
                <a:solidFill>
                  <a:schemeClr val="bg1"/>
                </a:solidFill>
                <a:latin typeface="Raleway Medium" panose="020B0603030101060003" pitchFamily="34" charset="77"/>
              </a:rPr>
              <a:t>Equator.com</a:t>
            </a:r>
            <a:r>
              <a:rPr lang="en-US" sz="2400" dirty="0">
                <a:solidFill>
                  <a:schemeClr val="bg1"/>
                </a:solidFill>
                <a:latin typeface="Raleway Medium" panose="020B0603030101060003" pitchFamily="34" charset="77"/>
              </a:rPr>
              <a:t> outage</a:t>
            </a: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Auto-scaling and healing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38284297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REST </a:t>
            </a:r>
            <a:r>
              <a:rPr lang="en-US" sz="9600" dirty="0" err="1">
                <a:solidFill>
                  <a:prstClr val="white"/>
                </a:solidFill>
              </a:rPr>
              <a:t>apis</a:t>
            </a:r>
            <a:endParaRPr lang="en-US" sz="9600" dirty="0"/>
          </a:p>
        </p:txBody>
      </p:sp>
      <p:pic>
        <p:nvPicPr>
          <p:cNvPr id="27" name="Picture 26">
            <a:extLst>
              <a:ext uri="{FF2B5EF4-FFF2-40B4-BE49-F238E27FC236}">
                <a16:creationId xmlns:a16="http://schemas.microsoft.com/office/drawing/2014/main" id="{F430BF95-6CF7-BF40-90FE-A35AE37069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295748"/>
            <a:ext cx="2095500" cy="1803400"/>
          </a:xfrm>
          <a:prstGeom prst="rect">
            <a:avLst/>
          </a:prstGeom>
        </p:spPr>
      </p:pic>
    </p:spTree>
    <p:extLst>
      <p:ext uri="{BB962C8B-B14F-4D97-AF65-F5344CB8AC3E}">
        <p14:creationId xmlns:p14="http://schemas.microsoft.com/office/powerpoint/2010/main" val="40681769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err="1">
                <a:solidFill>
                  <a:schemeClr val="bg1"/>
                </a:solidFill>
                <a:latin typeface="Raleway Medium" panose="020B0603030101060003" pitchFamily="34" charset="77"/>
              </a:rPr>
              <a:t>REpresentational</a:t>
            </a:r>
            <a:r>
              <a:rPr lang="en-US" sz="2400" dirty="0">
                <a:solidFill>
                  <a:schemeClr val="bg1"/>
                </a:solidFill>
                <a:latin typeface="Raleway Medium" panose="020B0603030101060003" pitchFamily="34" charset="77"/>
              </a:rPr>
              <a:t> State Transfer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Stateless. No stored context on the server</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Uniform interface and commonality among different parts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Key abstraction is the resource. Actions are taken on a resource.</a:t>
            </a:r>
          </a:p>
          <a:p>
            <a:pPr marL="800100" lvl="1" indent="-342900">
              <a:buFont typeface="Arial" panose="020B0604020202020204" pitchFamily="34" charset="0"/>
              <a:buChar char="•"/>
            </a:pPr>
            <a:r>
              <a:rPr lang="en-US" sz="2400" dirty="0">
                <a:solidFill>
                  <a:schemeClr val="bg1"/>
                </a:solidFill>
                <a:latin typeface="Raleway Medium" panose="020B0603030101060003" pitchFamily="34" charset="77"/>
              </a:rPr>
              <a:t>For example, order is a resource. Actions are GET, POST, PATCH, DELETE, etc.</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Rest </a:t>
            </a:r>
            <a:r>
              <a:rPr lang="en-US" sz="6000" dirty="0" err="1">
                <a:solidFill>
                  <a:prstClr val="white"/>
                </a:solidFill>
              </a:rPr>
              <a:t>api</a:t>
            </a:r>
            <a:r>
              <a:rPr lang="en-US" sz="6000" dirty="0">
                <a:solidFill>
                  <a:prstClr val="white"/>
                </a:solidFill>
              </a:rPr>
              <a:t>-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29884796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Infrastructure-as-code</a:t>
            </a:r>
            <a:endParaRPr lang="en-US" sz="9600" dirty="0"/>
          </a:p>
        </p:txBody>
      </p:sp>
      <p:pic>
        <p:nvPicPr>
          <p:cNvPr id="27" name="Picture 26">
            <a:extLst>
              <a:ext uri="{FF2B5EF4-FFF2-40B4-BE49-F238E27FC236}">
                <a16:creationId xmlns:a16="http://schemas.microsoft.com/office/drawing/2014/main" id="{91037629-3081-A14A-BD07-6943126235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381180"/>
            <a:ext cx="2095500" cy="1803400"/>
          </a:xfrm>
          <a:prstGeom prst="rect">
            <a:avLst/>
          </a:prstGeom>
        </p:spPr>
      </p:pic>
    </p:spTree>
    <p:extLst>
      <p:ext uri="{BB962C8B-B14F-4D97-AF65-F5344CB8AC3E}">
        <p14:creationId xmlns:p14="http://schemas.microsoft.com/office/powerpoint/2010/main" val="6057105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I’m bad about remembering breaks. So if it’s been a while and you want a break, just let me know!</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We’ll break for an hour to an hour and a half for lunch. What time do you all like to take lunch?</a:t>
            </a: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breaks</a:t>
            </a:r>
            <a:endParaRPr lang="en-US" sz="6000" dirty="0"/>
          </a:p>
        </p:txBody>
      </p:sp>
    </p:spTree>
    <p:extLst>
      <p:ext uri="{BB962C8B-B14F-4D97-AF65-F5344CB8AC3E}">
        <p14:creationId xmlns:p14="http://schemas.microsoft.com/office/powerpoint/2010/main" val="26095749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6740307"/>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Code for the management of infrastructure (networks, servers, load balancers, volumes, orchestrators, </a:t>
            </a:r>
            <a:r>
              <a:rPr lang="en-US" sz="2400" dirty="0" err="1">
                <a:solidFill>
                  <a:schemeClr val="bg1"/>
                </a:solidFill>
                <a:latin typeface="Raleway Medium" panose="020B0603030101060003" pitchFamily="34" charset="77"/>
              </a:rPr>
              <a:t>etc</a:t>
            </a:r>
            <a:r>
              <a:rPr lang="en-US" sz="2400" dirty="0">
                <a:solidFill>
                  <a:schemeClr val="bg1"/>
                </a:solidFill>
                <a:latin typeface="Raleway Medium" panose="020B0603030101060003" pitchFamily="34" charset="77"/>
              </a:rPr>
              <a: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Provides automation and control</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Allows versioning since code can go into a code repo</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Solves environment drift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Can prevent/overwrite manual interventions. Enforces consistency.</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Allows code review of infrastructure. Imagine the benefits to security conscious organizations (which should be </a:t>
            </a:r>
            <a:r>
              <a:rPr lang="en-US" sz="2400">
                <a:solidFill>
                  <a:schemeClr val="bg1"/>
                </a:solidFill>
                <a:latin typeface="Raleway Medium" panose="020B0603030101060003" pitchFamily="34" charset="77"/>
              </a:rPr>
              <a:t>all organizations).</a:t>
            </a: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Allows fast build-out of identical environments. Also allows you to test environment changes before changing production.</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Several technologies exist such as </a:t>
            </a:r>
            <a:r>
              <a:rPr lang="en-US" sz="2400" dirty="0" err="1">
                <a:solidFill>
                  <a:schemeClr val="bg1"/>
                </a:solidFill>
                <a:latin typeface="Raleway Medium" panose="020B0603030101060003" pitchFamily="34" charset="77"/>
              </a:rPr>
              <a:t>TerraForm</a:t>
            </a:r>
            <a:r>
              <a:rPr lang="en-US" sz="2400" dirty="0">
                <a:solidFill>
                  <a:schemeClr val="bg1"/>
                </a:solidFill>
                <a:latin typeface="Raleway Medium" panose="020B0603030101060003" pitchFamily="34" charset="77"/>
              </a:rPr>
              <a:t>, </a:t>
            </a:r>
            <a:r>
              <a:rPr lang="en-US" sz="2400" dirty="0" err="1">
                <a:solidFill>
                  <a:schemeClr val="bg1"/>
                </a:solidFill>
                <a:latin typeface="Raleway Medium" panose="020B0603030101060003" pitchFamily="34" charset="77"/>
              </a:rPr>
              <a:t>Cloudformation</a:t>
            </a:r>
            <a:r>
              <a:rPr lang="en-US" sz="2400" dirty="0">
                <a:solidFill>
                  <a:schemeClr val="bg1"/>
                </a:solidFill>
                <a:latin typeface="Raleway Medium" panose="020B0603030101060003" pitchFamily="34" charset="77"/>
              </a:rPr>
              <a:t>, Ansible, Chef, Puppet, and many more.</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Infrastructure as code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185753981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6001643"/>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Provisioning is different from configuration management (CM)</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With CM, you have static, long-lived resources that you’re applying changes to in a controlled way. Examples of this are Chef and Puppet.</a:t>
            </a:r>
          </a:p>
          <a:p>
            <a:pPr marL="800100" lvl="1" indent="-342900">
              <a:buFont typeface="Arial" panose="020B0604020202020204" pitchFamily="34" charset="0"/>
              <a:buChar char="•"/>
            </a:pPr>
            <a:r>
              <a:rPr lang="en-US" sz="2400" dirty="0">
                <a:solidFill>
                  <a:schemeClr val="bg1"/>
                </a:solidFill>
                <a:latin typeface="Raleway Medium" panose="020B0603030101060003" pitchFamily="34" charset="77"/>
              </a:rPr>
              <a:t>For example, upgrading a Chef managed server from one version of </a:t>
            </a:r>
            <a:r>
              <a:rPr lang="en-US" sz="2400" dirty="0" err="1">
                <a:solidFill>
                  <a:schemeClr val="bg1"/>
                </a:solidFill>
                <a:latin typeface="Raleway Medium" panose="020B0603030101060003" pitchFamily="34" charset="77"/>
              </a:rPr>
              <a:t>nginx</a:t>
            </a:r>
            <a:r>
              <a:rPr lang="en-US" sz="2400" dirty="0">
                <a:solidFill>
                  <a:schemeClr val="bg1"/>
                </a:solidFill>
                <a:latin typeface="Raleway Medium" panose="020B0603030101060003" pitchFamily="34" charset="77"/>
              </a:rPr>
              <a:t> to a newer one. The Chef recipe will run a package manager to upgrade it.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With provisioning, resources are disposable and short-lived. Changing a resource often involves replacing it.</a:t>
            </a:r>
          </a:p>
          <a:p>
            <a:pPr marL="800100" lvl="1" indent="-342900">
              <a:buFont typeface="Arial" panose="020B0604020202020204" pitchFamily="34" charset="0"/>
              <a:buChar char="•"/>
            </a:pPr>
            <a:r>
              <a:rPr lang="en-US" sz="2400" dirty="0">
                <a:solidFill>
                  <a:schemeClr val="bg1"/>
                </a:solidFill>
                <a:latin typeface="Raleway Medium" panose="020B0603030101060003" pitchFamily="34" charset="77"/>
              </a:rPr>
              <a:t>For example, with Terraform, to upgrade </a:t>
            </a:r>
            <a:r>
              <a:rPr lang="en-US" sz="2400" dirty="0" err="1">
                <a:solidFill>
                  <a:schemeClr val="bg1"/>
                </a:solidFill>
                <a:latin typeface="Raleway Medium" panose="020B0603030101060003" pitchFamily="34" charset="77"/>
              </a:rPr>
              <a:t>nginx</a:t>
            </a:r>
            <a:r>
              <a:rPr lang="en-US" sz="2400" dirty="0">
                <a:solidFill>
                  <a:schemeClr val="bg1"/>
                </a:solidFill>
                <a:latin typeface="Raleway Medium" panose="020B0603030101060003" pitchFamily="34" charset="77"/>
              </a:rPr>
              <a:t>, you’d just create a newer instance with the correct version, and throw away the old one.</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Infrastructure as code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7360272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 y="0"/>
            <a:ext cx="12206689" cy="3390315"/>
            <a:chOff x="-1" y="0"/>
            <a:chExt cx="12206689" cy="3390315"/>
          </a:xfrm>
        </p:grpSpPr>
        <p:pic>
          <p:nvPicPr>
            <p:cNvPr id="9" name="Picture 8" descr="https://images.unsplash.com/photo-1428677361686-f9d23be145c9?fit=crop&amp;fm=jpg&amp;h=1000&amp;ixjsv=2.0.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3214" b="48190"/>
            <a:stretch/>
          </p:blipFill>
          <p:spPr bwMode="auto">
            <a:xfrm>
              <a:off x="0" y="1"/>
              <a:ext cx="12192000" cy="3390314"/>
            </a:xfrm>
            <a:custGeom>
              <a:avLst/>
              <a:gdLst>
                <a:gd name="connsiteX0" fmla="*/ 0 w 12192000"/>
                <a:gd name="connsiteY0" fmla="*/ 0 h 6543811"/>
                <a:gd name="connsiteX1" fmla="*/ 12192000 w 12192000"/>
                <a:gd name="connsiteY1" fmla="*/ 0 h 6543811"/>
                <a:gd name="connsiteX2" fmla="*/ 12192000 w 12192000"/>
                <a:gd name="connsiteY2" fmla="*/ 6543811 h 6543811"/>
                <a:gd name="connsiteX3" fmla="*/ 0 w 12192000"/>
                <a:gd name="connsiteY3" fmla="*/ 6543811 h 6543811"/>
              </a:gdLst>
              <a:ahLst/>
              <a:cxnLst>
                <a:cxn ang="0">
                  <a:pos x="connsiteX0" y="connsiteY0"/>
                </a:cxn>
                <a:cxn ang="0">
                  <a:pos x="connsiteX1" y="connsiteY1"/>
                </a:cxn>
                <a:cxn ang="0">
                  <a:pos x="connsiteX2" y="connsiteY2"/>
                </a:cxn>
                <a:cxn ang="0">
                  <a:pos x="connsiteX3" y="connsiteY3"/>
                </a:cxn>
              </a:cxnLst>
              <a:rect l="l" t="t" r="r" b="b"/>
              <a:pathLst>
                <a:path w="12192000" h="6543811">
                  <a:moveTo>
                    <a:pt x="0" y="0"/>
                  </a:moveTo>
                  <a:lnTo>
                    <a:pt x="12192000" y="0"/>
                  </a:lnTo>
                  <a:lnTo>
                    <a:pt x="12192000" y="6543811"/>
                  </a:lnTo>
                  <a:lnTo>
                    <a:pt x="0" y="6543811"/>
                  </a:lnTo>
                  <a:close/>
                </a:path>
              </a:pathLst>
            </a:custGeom>
            <a:noFill/>
            <a:extLst>
              <a:ext uri="{909E8E84-426E-40DD-AFC4-6F175D3DCCD1}">
                <a14:hiddenFill xmlns:a14="http://schemas.microsoft.com/office/drawing/2010/main">
                  <a:solidFill>
                    <a:srgbClr val="FFFFFF"/>
                  </a:solidFill>
                </a14:hiddenFill>
              </a:ext>
            </a:extLst>
          </p:spPr>
        </p:pic>
        <p:grpSp>
          <p:nvGrpSpPr>
            <p:cNvPr id="23" name="Group 22"/>
            <p:cNvGrpSpPr/>
            <p:nvPr/>
          </p:nvGrpSpPr>
          <p:grpSpPr>
            <a:xfrm>
              <a:off x="-1" y="0"/>
              <a:ext cx="12206689" cy="3390315"/>
              <a:chOff x="-1" y="0"/>
              <a:chExt cx="12206689" cy="3390315"/>
            </a:xfrm>
          </p:grpSpPr>
          <p:sp>
            <p:nvSpPr>
              <p:cNvPr id="10" name="AutoShape 30"/>
              <p:cNvSpPr>
                <a:spLocks/>
              </p:cNvSpPr>
              <p:nvPr/>
            </p:nvSpPr>
            <p:spPr bwMode="auto">
              <a:xfrm>
                <a:off x="-1" y="0"/>
                <a:ext cx="12206689" cy="33903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59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cxnSp>
            <p:nvCxnSpPr>
              <p:cNvPr id="4" name="Straight Connector 3"/>
              <p:cNvCxnSpPr>
                <a:stCxn id="9" idx="3"/>
                <a:endCxn id="9" idx="2"/>
              </p:cNvCxnSpPr>
              <p:nvPr/>
            </p:nvCxnSpPr>
            <p:spPr>
              <a:xfrm>
                <a:off x="0" y="3390315"/>
                <a:ext cx="12192000" cy="0"/>
              </a:xfrm>
              <a:prstGeom prst="line">
                <a:avLst/>
              </a:prstGeom>
              <a:ln w="76200">
                <a:solidFill>
                  <a:srgbClr val="018CCF"/>
                </a:solidFill>
              </a:ln>
              <a:effectLst/>
            </p:spPr>
            <p:style>
              <a:lnRef idx="2">
                <a:schemeClr val="accent1"/>
              </a:lnRef>
              <a:fillRef idx="0">
                <a:schemeClr val="accent1"/>
              </a:fillRef>
              <a:effectRef idx="1">
                <a:schemeClr val="accent1"/>
              </a:effectRef>
              <a:fontRef idx="minor">
                <a:schemeClr val="tx1"/>
              </a:fontRef>
            </p:style>
          </p:cxnSp>
        </p:grpSp>
      </p:grpSp>
      <p:sp>
        <p:nvSpPr>
          <p:cNvPr id="26" name="Title 1">
            <a:extLst>
              <a:ext uri="{FF2B5EF4-FFF2-40B4-BE49-F238E27FC236}">
                <a16:creationId xmlns:a16="http://schemas.microsoft.com/office/drawing/2014/main" id="{7F82BBDF-41F9-4C40-A0EC-B48067D59735}"/>
              </a:ext>
            </a:extLst>
          </p:cNvPr>
          <p:cNvSpPr txBox="1">
            <a:spLocks/>
          </p:cNvSpPr>
          <p:nvPr/>
        </p:nvSpPr>
        <p:spPr>
          <a:xfrm>
            <a:off x="449949" y="1623634"/>
            <a:ext cx="11175647" cy="6096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9600" dirty="0">
                <a:solidFill>
                  <a:prstClr val="white"/>
                </a:solidFill>
              </a:rPr>
              <a:t>Service discovery</a:t>
            </a:r>
            <a:endParaRPr lang="en-US" sz="9600" dirty="0"/>
          </a:p>
        </p:txBody>
      </p:sp>
      <p:pic>
        <p:nvPicPr>
          <p:cNvPr id="27" name="Picture 26">
            <a:extLst>
              <a:ext uri="{FF2B5EF4-FFF2-40B4-BE49-F238E27FC236}">
                <a16:creationId xmlns:a16="http://schemas.microsoft.com/office/drawing/2014/main" id="{91037629-3081-A14A-BD07-6943126235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7325" y="2381180"/>
            <a:ext cx="2095500" cy="1803400"/>
          </a:xfrm>
          <a:prstGeom prst="rect">
            <a:avLst/>
          </a:prstGeom>
        </p:spPr>
      </p:pic>
    </p:spTree>
    <p:extLst>
      <p:ext uri="{BB962C8B-B14F-4D97-AF65-F5344CB8AC3E}">
        <p14:creationId xmlns:p14="http://schemas.microsoft.com/office/powerpoint/2010/main" val="8875531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6370975"/>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With microservices, things are distributed. Services need to communicate with other services. But with the transient nature of microservices, how does an application know where another service is to communicate with it?</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Services could be available at a random IP, random port, random server. There’s no way to know at runtime.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Kubernetes solves this by automatically managing DNS for you so that you can work with named services and know that your traffic will be routed to the appropriate service. For example, a service named “my-service” can be accessed through that name from another service. The pods behind the service are automatically added and removed as necessary.</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We’ll see more of this later.</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endParaRPr lang="en-US" sz="2400"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49" y="369988"/>
            <a:ext cx="10595727" cy="609600"/>
          </a:xfrm>
        </p:spPr>
        <p:txBody>
          <a:bodyPr>
            <a:noAutofit/>
          </a:bodyPr>
          <a:lstStyle/>
          <a:p>
            <a:pPr algn="l"/>
            <a:r>
              <a:rPr lang="en-US" sz="6000" dirty="0">
                <a:solidFill>
                  <a:prstClr val="white"/>
                </a:solidFill>
              </a:rPr>
              <a:t>Service discovery - </a:t>
            </a:r>
            <a:r>
              <a:rPr lang="en-US" sz="6000" dirty="0">
                <a:solidFill>
                  <a:schemeClr val="accent3"/>
                </a:solidFill>
              </a:rPr>
              <a:t>overview</a:t>
            </a:r>
            <a:endParaRPr lang="en-US" sz="6000" dirty="0"/>
          </a:p>
        </p:txBody>
      </p:sp>
    </p:spTree>
    <p:extLst>
      <p:ext uri="{BB962C8B-B14F-4D97-AF65-F5344CB8AC3E}">
        <p14:creationId xmlns:p14="http://schemas.microsoft.com/office/powerpoint/2010/main" val="32727396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a:extLst>
              <a:ext uri="{28A0092B-C50C-407E-A947-70E740481C1C}">
                <a14:useLocalDpi xmlns:a14="http://schemas.microsoft.com/office/drawing/2010/main" val="0"/>
              </a:ext>
            </a:extLst>
          </a:blip>
          <a:srcRect l="247" t="4571" b="1122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AutoShape 30"/>
          <p:cNvSpPr>
            <a:spLocks/>
          </p:cNvSpPr>
          <p:nvPr/>
        </p:nvSpPr>
        <p:spPr bwMode="auto">
          <a:xfrm>
            <a:off x="-1" y="0"/>
            <a:ext cx="12206689" cy="685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sp>
        <p:nvSpPr>
          <p:cNvPr id="68" name="Freeform 67"/>
          <p:cNvSpPr/>
          <p:nvPr/>
        </p:nvSpPr>
        <p:spPr>
          <a:xfrm>
            <a:off x="4921575" y="1355492"/>
            <a:ext cx="2667000" cy="2667000"/>
          </a:xfrm>
          <a:custGeom>
            <a:avLst/>
            <a:gdLst>
              <a:gd name="connsiteX0" fmla="*/ 2529043 w 2667000"/>
              <a:gd name="connsiteY0" fmla="*/ 747131 h 2667000"/>
              <a:gd name="connsiteX1" fmla="*/ 2574505 w 2667000"/>
              <a:gd name="connsiteY1" fmla="*/ 844539 h 2667000"/>
              <a:gd name="connsiteX2" fmla="*/ 2667000 w 2667000"/>
              <a:gd name="connsiteY2" fmla="*/ 1333500 h 2667000"/>
              <a:gd name="connsiteX3" fmla="*/ 1333500 w 2667000"/>
              <a:gd name="connsiteY3" fmla="*/ 2667000 h 2667000"/>
              <a:gd name="connsiteX4" fmla="*/ 697875 w 2667000"/>
              <a:gd name="connsiteY4" fmla="*/ 2506054 h 2667000"/>
              <a:gd name="connsiteX5" fmla="*/ 649891 w 2667000"/>
              <a:gd name="connsiteY5" fmla="*/ 2476902 h 2667000"/>
              <a:gd name="connsiteX6" fmla="*/ 701613 w 2667000"/>
              <a:gd name="connsiteY6" fmla="*/ 2391753 h 2667000"/>
              <a:gd name="connsiteX7" fmla="*/ 745412 w 2667000"/>
              <a:gd name="connsiteY7" fmla="*/ 2418362 h 2667000"/>
              <a:gd name="connsiteX8" fmla="*/ 1333500 w 2667000"/>
              <a:gd name="connsiteY8" fmla="*/ 2567271 h 2667000"/>
              <a:gd name="connsiteX9" fmla="*/ 2567271 w 2667000"/>
              <a:gd name="connsiteY9" fmla="*/ 1333500 h 2667000"/>
              <a:gd name="connsiteX10" fmla="*/ 2481692 w 2667000"/>
              <a:gd name="connsiteY10" fmla="*/ 881107 h 2667000"/>
              <a:gd name="connsiteX11" fmla="*/ 2466734 w 2667000"/>
              <a:gd name="connsiteY11" fmla="*/ 849056 h 2667000"/>
              <a:gd name="connsiteX12" fmla="*/ 1333500 w 2667000"/>
              <a:gd name="connsiteY12" fmla="*/ 0 h 2667000"/>
              <a:gd name="connsiteX13" fmla="*/ 1822461 w 2667000"/>
              <a:gd name="connsiteY13" fmla="*/ 92496 h 2667000"/>
              <a:gd name="connsiteX14" fmla="*/ 1941266 w 2667000"/>
              <a:gd name="connsiteY14" fmla="*/ 147944 h 2667000"/>
              <a:gd name="connsiteX15" fmla="*/ 1837165 w 2667000"/>
              <a:gd name="connsiteY15" fmla="*/ 209238 h 2667000"/>
              <a:gd name="connsiteX16" fmla="*/ 1785893 w 2667000"/>
              <a:gd name="connsiteY16" fmla="*/ 185308 h 2667000"/>
              <a:gd name="connsiteX17" fmla="*/ 1333500 w 2667000"/>
              <a:gd name="connsiteY17" fmla="*/ 99729 h 2667000"/>
              <a:gd name="connsiteX18" fmla="*/ 99730 w 2667000"/>
              <a:gd name="connsiteY18" fmla="*/ 1333500 h 2667000"/>
              <a:gd name="connsiteX19" fmla="*/ 248639 w 2667000"/>
              <a:gd name="connsiteY19" fmla="*/ 1921589 h 2667000"/>
              <a:gd name="connsiteX20" fmla="*/ 303282 w 2667000"/>
              <a:gd name="connsiteY20" fmla="*/ 2011535 h 2667000"/>
              <a:gd name="connsiteX21" fmla="*/ 217570 w 2667000"/>
              <a:gd name="connsiteY21" fmla="*/ 2062330 h 2667000"/>
              <a:gd name="connsiteX22" fmla="*/ 160947 w 2667000"/>
              <a:gd name="connsiteY22" fmla="*/ 1969125 h 2667000"/>
              <a:gd name="connsiteX23" fmla="*/ 0 w 2667000"/>
              <a:gd name="connsiteY23" fmla="*/ 1333500 h 2667000"/>
              <a:gd name="connsiteX24" fmla="*/ 1333500 w 2667000"/>
              <a:gd name="connsiteY24" fmla="*/ 0 h 266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7000" h="2667000">
                <a:moveTo>
                  <a:pt x="2529043" y="747131"/>
                </a:moveTo>
                <a:lnTo>
                  <a:pt x="2574505" y="844539"/>
                </a:lnTo>
                <a:cubicBezTo>
                  <a:pt x="2634205" y="995939"/>
                  <a:pt x="2667000" y="1160890"/>
                  <a:pt x="2667000" y="1333500"/>
                </a:cubicBezTo>
                <a:cubicBezTo>
                  <a:pt x="2667000" y="2069972"/>
                  <a:pt x="2069972" y="2667000"/>
                  <a:pt x="1333500" y="2667000"/>
                </a:cubicBezTo>
                <a:cubicBezTo>
                  <a:pt x="1103353" y="2667000"/>
                  <a:pt x="886823" y="2608697"/>
                  <a:pt x="697875" y="2506054"/>
                </a:cubicBezTo>
                <a:lnTo>
                  <a:pt x="649891" y="2476902"/>
                </a:lnTo>
                <a:lnTo>
                  <a:pt x="701613" y="2391753"/>
                </a:lnTo>
                <a:lnTo>
                  <a:pt x="745412" y="2418362"/>
                </a:lnTo>
                <a:cubicBezTo>
                  <a:pt x="920229" y="2513327"/>
                  <a:pt x="1120565" y="2567271"/>
                  <a:pt x="1333500" y="2567271"/>
                </a:cubicBezTo>
                <a:cubicBezTo>
                  <a:pt x="2014893" y="2567271"/>
                  <a:pt x="2567271" y="2014893"/>
                  <a:pt x="2567271" y="1333500"/>
                </a:cubicBezTo>
                <a:cubicBezTo>
                  <a:pt x="2567271" y="1173799"/>
                  <a:pt x="2536928" y="1021184"/>
                  <a:pt x="2481692" y="881107"/>
                </a:cubicBezTo>
                <a:lnTo>
                  <a:pt x="2466734" y="849056"/>
                </a:lnTo>
                <a:close/>
                <a:moveTo>
                  <a:pt x="1333500" y="0"/>
                </a:moveTo>
                <a:cubicBezTo>
                  <a:pt x="1506111" y="0"/>
                  <a:pt x="1671061" y="32796"/>
                  <a:pt x="1822461" y="92496"/>
                </a:cubicBezTo>
                <a:lnTo>
                  <a:pt x="1941266" y="147944"/>
                </a:lnTo>
                <a:lnTo>
                  <a:pt x="1837165" y="209238"/>
                </a:lnTo>
                <a:lnTo>
                  <a:pt x="1785893" y="185308"/>
                </a:lnTo>
                <a:cubicBezTo>
                  <a:pt x="1645817" y="130073"/>
                  <a:pt x="1493202" y="99729"/>
                  <a:pt x="1333500" y="99729"/>
                </a:cubicBezTo>
                <a:cubicBezTo>
                  <a:pt x="652107" y="99729"/>
                  <a:pt x="99730" y="652107"/>
                  <a:pt x="99730" y="1333500"/>
                </a:cubicBezTo>
                <a:cubicBezTo>
                  <a:pt x="99730" y="1546436"/>
                  <a:pt x="153673" y="1746772"/>
                  <a:pt x="248639" y="1921589"/>
                </a:cubicBezTo>
                <a:lnTo>
                  <a:pt x="303282" y="2011535"/>
                </a:lnTo>
                <a:lnTo>
                  <a:pt x="217570" y="2062330"/>
                </a:lnTo>
                <a:lnTo>
                  <a:pt x="160947" y="1969125"/>
                </a:lnTo>
                <a:cubicBezTo>
                  <a:pt x="58304" y="1780177"/>
                  <a:pt x="0" y="1563648"/>
                  <a:pt x="0" y="1333500"/>
                </a:cubicBezTo>
                <a:cubicBezTo>
                  <a:pt x="0" y="597029"/>
                  <a:pt x="597029" y="0"/>
                  <a:pt x="1333500" y="0"/>
                </a:cubicBezTo>
                <a:close/>
              </a:path>
            </a:pathLst>
          </a:custGeom>
          <a:solidFill>
            <a:srgbClr val="9A9A9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3086" name="TextBox 3085"/>
          <p:cNvSpPr txBox="1"/>
          <p:nvPr/>
        </p:nvSpPr>
        <p:spPr>
          <a:xfrm>
            <a:off x="14688" y="4194770"/>
            <a:ext cx="12192000" cy="1107996"/>
          </a:xfrm>
          <a:prstGeom prst="rect">
            <a:avLst/>
          </a:prstGeom>
          <a:noFill/>
        </p:spPr>
        <p:txBody>
          <a:bodyPr wrap="square" rtlCol="0">
            <a:spAutoFit/>
          </a:bodyPr>
          <a:lstStyle/>
          <a:p>
            <a:pPr algn="ctr" defTabSz="457200"/>
            <a:r>
              <a:rPr lang="en-US" sz="6600" dirty="0">
                <a:solidFill>
                  <a:prstClr val="white"/>
                </a:solidFill>
                <a:latin typeface="Bebas Neue" panose="020B0606020202050201" pitchFamily="34" charset="0"/>
              </a:rPr>
              <a:t>review </a:t>
            </a:r>
            <a:r>
              <a:rPr lang="en-US" sz="6600">
                <a:solidFill>
                  <a:schemeClr val="accent3"/>
                </a:solidFill>
                <a:latin typeface="Bebas Neue" panose="020B0606020202050201" pitchFamily="34" charset="0"/>
              </a:rPr>
              <a:t>and wrap up</a:t>
            </a:r>
            <a:endParaRPr lang="en-US" sz="6600" dirty="0">
              <a:solidFill>
                <a:schemeClr val="accent3"/>
              </a:solidFill>
              <a:latin typeface="Bebas Neue" panose="020B0606020202050201" pitchFamily="34" charset="0"/>
            </a:endParaRPr>
          </a:p>
        </p:txBody>
      </p:sp>
      <p:pic>
        <p:nvPicPr>
          <p:cNvPr id="7" name="Picture 6">
            <a:extLst>
              <a:ext uri="{FF2B5EF4-FFF2-40B4-BE49-F238E27FC236}">
                <a16:creationId xmlns:a16="http://schemas.microsoft.com/office/drawing/2014/main" id="{FE36B168-86CF-3C4F-8D7A-D9975D36D8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7325" y="1787292"/>
            <a:ext cx="2095500" cy="1803400"/>
          </a:xfrm>
          <a:prstGeom prst="rect">
            <a:avLst/>
          </a:prstGeom>
        </p:spPr>
      </p:pic>
    </p:spTree>
    <p:extLst>
      <p:ext uri="{BB962C8B-B14F-4D97-AF65-F5344CB8AC3E}">
        <p14:creationId xmlns:p14="http://schemas.microsoft.com/office/powerpoint/2010/main" val="64595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heel(1)">
                                      <p:cBhvr>
                                        <p:cTn id="7" dur="500"/>
                                        <p:tgtEl>
                                          <p:spTgt spid="6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86"/>
                                        </p:tgtEl>
                                        <p:attrNameLst>
                                          <p:attrName>style.visibility</p:attrName>
                                        </p:attrNameLst>
                                      </p:cBhvr>
                                      <p:to>
                                        <p:strVal val="visible"/>
                                      </p:to>
                                    </p:set>
                                    <p:animEffect transition="in" filter="fade">
                                      <p:cBhvr>
                                        <p:cTn id="11" dur="500"/>
                                        <p:tgtEl>
                                          <p:spTgt spid="30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308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4893647"/>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This class will be more valuable to EVERYONE if you ask questions, bring up real-world experiences, and talk about how this content applies to you here at Salesforce. </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No need to raise hands or be formal. If you have a question or comment, just speak up.</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If something doesn’t make sense or I’ve left you a little confused, do not let me move on without you. It is your responsibility to let me know! I will be happy to explain another way, elaborate, draw, whatever.</a:t>
            </a: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pPr marL="342900" indent="-342900">
              <a:buFont typeface="Arial" panose="020B0604020202020204" pitchFamily="34" charset="0"/>
              <a:buChar char="•"/>
            </a:pPr>
            <a:endParaRPr lang="en-US" sz="2400" dirty="0">
              <a:solidFill>
                <a:schemeClr val="bg1"/>
              </a:solidFill>
              <a:latin typeface="Raleway Medium" panose="020B0603030101060003" pitchFamily="34" charset="77"/>
            </a:endParaRPr>
          </a:p>
          <a:p>
            <a:r>
              <a:rPr lang="en-US" sz="4800" b="1" dirty="0">
                <a:solidFill>
                  <a:schemeClr val="bg1"/>
                </a:solidFill>
                <a:latin typeface="Raleway Medium" panose="020B0603030101060003" pitchFamily="34" charset="77"/>
              </a:rPr>
              <a:t>Do not be shy!</a:t>
            </a: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Class interaction</a:t>
            </a:r>
            <a:endParaRPr lang="en-US" sz="6000" dirty="0"/>
          </a:p>
        </p:txBody>
      </p:sp>
    </p:spTree>
    <p:extLst>
      <p:ext uri="{BB962C8B-B14F-4D97-AF65-F5344CB8AC3E}">
        <p14:creationId xmlns:p14="http://schemas.microsoft.com/office/powerpoint/2010/main" val="217254159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https://images.unsplash.com/reserve/NV0eHnNkQDHA21GC3BAJ_Paris%20Louvr.jpg?ixlib=rb-0.3.5&amp;q=80&amp;fm=jpg&amp;w=1080&amp;fit=max&amp;s=4c69a58895596b711a6d5b59a53b1dc5"/>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27" b="15625"/>
          <a:stretch>
            <a:fillRect/>
          </a:stretch>
        </p:blipFill>
        <p:spPr bwMode="auto">
          <a:xfrm>
            <a:off x="0" y="7826"/>
            <a:ext cx="12176562" cy="6858000"/>
          </a:xfrm>
          <a:custGeom>
            <a:avLst/>
            <a:gdLst>
              <a:gd name="connsiteX0" fmla="*/ 0 w 12176562"/>
              <a:gd name="connsiteY0" fmla="*/ 0 h 6858000"/>
              <a:gd name="connsiteX1" fmla="*/ 12176562 w 12176562"/>
              <a:gd name="connsiteY1" fmla="*/ 0 h 6858000"/>
              <a:gd name="connsiteX2" fmla="*/ 12176562 w 12176562"/>
              <a:gd name="connsiteY2" fmla="*/ 6858000 h 6858000"/>
              <a:gd name="connsiteX3" fmla="*/ 0 w 1217656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76562" h="6858000">
                <a:moveTo>
                  <a:pt x="0" y="0"/>
                </a:moveTo>
                <a:lnTo>
                  <a:pt x="12176562" y="0"/>
                </a:lnTo>
                <a:lnTo>
                  <a:pt x="12176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0" y="0"/>
            <a:ext cx="12192000" cy="6858000"/>
          </a:xfrm>
          <a:prstGeom prst="rect">
            <a:avLst/>
          </a:prstGeom>
          <a:solidFill>
            <a:schemeClr val="tx1">
              <a:alpha val="5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prstClr val="white"/>
              </a:solidFill>
            </a:endParaRPr>
          </a:p>
        </p:txBody>
      </p:sp>
      <p:sp>
        <p:nvSpPr>
          <p:cNvPr id="4" name="TextBox 3">
            <a:extLst>
              <a:ext uri="{FF2B5EF4-FFF2-40B4-BE49-F238E27FC236}">
                <a16:creationId xmlns:a16="http://schemas.microsoft.com/office/drawing/2014/main" id="{2155A478-4583-2147-AD91-499CD48BC61C}"/>
              </a:ext>
            </a:extLst>
          </p:cNvPr>
          <p:cNvSpPr txBox="1"/>
          <p:nvPr/>
        </p:nvSpPr>
        <p:spPr>
          <a:xfrm>
            <a:off x="1311897" y="1168924"/>
            <a:ext cx="9398524" cy="1938992"/>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I will provide the slide decks used in this class to everyone.</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I will send it out near the end of the class. I often make updates to the decks during the class.</a:t>
            </a:r>
          </a:p>
          <a:p>
            <a:pPr marL="342900" indent="-342900">
              <a:buFont typeface="Arial" panose="020B0604020202020204" pitchFamily="34" charset="0"/>
              <a:buChar char="•"/>
            </a:pPr>
            <a:r>
              <a:rPr lang="en-US" sz="2400" dirty="0">
                <a:solidFill>
                  <a:schemeClr val="bg1"/>
                </a:solidFill>
                <a:latin typeface="Raleway Medium" panose="020B0603030101060003" pitchFamily="34" charset="77"/>
              </a:rPr>
              <a:t>Please email me right now so that I have your email address.</a:t>
            </a:r>
          </a:p>
          <a:p>
            <a:pPr marL="342900" indent="-342900">
              <a:buFont typeface="Arial" panose="020B0604020202020204" pitchFamily="34" charset="0"/>
              <a:buChar char="•"/>
            </a:pPr>
            <a:r>
              <a:rPr lang="en-US" sz="2400" dirty="0" err="1">
                <a:solidFill>
                  <a:schemeClr val="bg1"/>
                </a:solidFill>
                <a:latin typeface="Raleway Medium" panose="020B0603030101060003" pitchFamily="34" charset="77"/>
              </a:rPr>
              <a:t>tsolley@vergeops.com</a:t>
            </a:r>
            <a:r>
              <a:rPr lang="en-US" sz="2400" dirty="0">
                <a:solidFill>
                  <a:schemeClr val="bg1"/>
                </a:solidFill>
                <a:latin typeface="Raleway Medium" panose="020B0603030101060003" pitchFamily="34" charset="77"/>
              </a:rPr>
              <a:t> </a:t>
            </a:r>
            <a:endParaRPr lang="en-US" sz="4800" b="1" dirty="0">
              <a:solidFill>
                <a:schemeClr val="bg1"/>
              </a:solidFill>
              <a:latin typeface="Raleway Medium" panose="020B0603030101060003" pitchFamily="34" charset="77"/>
            </a:endParaRPr>
          </a:p>
        </p:txBody>
      </p:sp>
      <p:sp>
        <p:nvSpPr>
          <p:cNvPr id="12" name="Title 1">
            <a:extLst>
              <a:ext uri="{FF2B5EF4-FFF2-40B4-BE49-F238E27FC236}">
                <a16:creationId xmlns:a16="http://schemas.microsoft.com/office/drawing/2014/main" id="{0124313A-91DC-3240-9A34-921CC845B19A}"/>
              </a:ext>
            </a:extLst>
          </p:cNvPr>
          <p:cNvSpPr>
            <a:spLocks noGrp="1"/>
          </p:cNvSpPr>
          <p:nvPr>
            <p:ph type="title"/>
          </p:nvPr>
        </p:nvSpPr>
        <p:spPr>
          <a:xfrm>
            <a:off x="650450" y="369988"/>
            <a:ext cx="8748074" cy="609600"/>
          </a:xfrm>
        </p:spPr>
        <p:txBody>
          <a:bodyPr>
            <a:noAutofit/>
          </a:bodyPr>
          <a:lstStyle/>
          <a:p>
            <a:pPr algn="l"/>
            <a:r>
              <a:rPr lang="en-US" sz="6000" dirty="0">
                <a:solidFill>
                  <a:prstClr val="white"/>
                </a:solidFill>
              </a:rPr>
              <a:t>Slide decks</a:t>
            </a:r>
            <a:endParaRPr lang="en-US" sz="6000" dirty="0"/>
          </a:p>
        </p:txBody>
      </p:sp>
    </p:spTree>
    <p:extLst>
      <p:ext uri="{BB962C8B-B14F-4D97-AF65-F5344CB8AC3E}">
        <p14:creationId xmlns:p14="http://schemas.microsoft.com/office/powerpoint/2010/main" val="25033717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images.unsplash.com/photo-1443962481408-7b8e3a0a3ddf?fit=crop&amp;fm=jpg&amp;h=950&amp;ixlib=rb-0.3.5&amp;q=80&amp;w=1925"/>
          <p:cNvPicPr>
            <a:picLocks noChangeAspect="1" noChangeArrowheads="1"/>
          </p:cNvPicPr>
          <p:nvPr/>
        </p:nvPicPr>
        <p:blipFill rotWithShape="1">
          <a:blip r:embed="rId2">
            <a:duotone>
              <a:prstClr val="black"/>
              <a:schemeClr val="accent1">
                <a:tint val="45000"/>
                <a:satMod val="400000"/>
              </a:schemeClr>
            </a:duotone>
            <a:extLst>
              <a:ext uri="{28A0092B-C50C-407E-A947-70E740481C1C}">
                <a14:useLocalDpi xmlns:a14="http://schemas.microsoft.com/office/drawing/2010/main" val="0"/>
              </a:ext>
            </a:extLst>
          </a:blip>
          <a:srcRect r="12147"/>
          <a:stretch/>
        </p:blipFill>
        <p:spPr bwMode="auto">
          <a:xfrm>
            <a:off x="0" y="1092"/>
            <a:ext cx="12206689" cy="6856908"/>
          </a:xfrm>
          <a:prstGeom prst="rect">
            <a:avLst/>
          </a:prstGeom>
          <a:noFill/>
          <a:extLst>
            <a:ext uri="{909E8E84-426E-40DD-AFC4-6F175D3DCCD1}">
              <a14:hiddenFill xmlns:a14="http://schemas.microsoft.com/office/drawing/2010/main">
                <a:solidFill>
                  <a:srgbClr val="FFFFFF"/>
                </a:solidFill>
              </a14:hiddenFill>
            </a:ext>
          </a:extLst>
        </p:spPr>
      </p:pic>
      <p:sp>
        <p:nvSpPr>
          <p:cNvPr id="19" name="AutoShape 30"/>
          <p:cNvSpPr>
            <a:spLocks/>
          </p:cNvSpPr>
          <p:nvPr/>
        </p:nvSpPr>
        <p:spPr bwMode="auto">
          <a:xfrm>
            <a:off x="-1" y="0"/>
            <a:ext cx="12206689" cy="685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a:extLst/>
        </p:spPr>
        <p:txBody>
          <a:bodyPr lIns="45719" tIns="45719" rIns="45719" bIns="45719" anchor="ctr"/>
          <a:lstStyle/>
          <a:p>
            <a:endParaRPr lang="es-ES">
              <a:solidFill>
                <a:prstClr val="white"/>
              </a:solidFill>
              <a:latin typeface="Roboto Light"/>
              <a:cs typeface="Lato" charset="0"/>
            </a:endParaRPr>
          </a:p>
        </p:txBody>
      </p:sp>
      <p:grpSp>
        <p:nvGrpSpPr>
          <p:cNvPr id="254" name="Group 253"/>
          <p:cNvGrpSpPr/>
          <p:nvPr/>
        </p:nvGrpSpPr>
        <p:grpSpPr>
          <a:xfrm>
            <a:off x="3226333" y="615371"/>
            <a:ext cx="5739335" cy="5680926"/>
            <a:chOff x="3247911" y="615371"/>
            <a:chExt cx="5739335" cy="5680926"/>
          </a:xfrm>
        </p:grpSpPr>
        <p:sp>
          <p:nvSpPr>
            <p:cNvPr id="239" name="Freeform 238"/>
            <p:cNvSpPr/>
            <p:nvPr/>
          </p:nvSpPr>
          <p:spPr>
            <a:xfrm>
              <a:off x="3247911" y="615371"/>
              <a:ext cx="5739335" cy="568092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6" name="Freeform 245"/>
            <p:cNvSpPr/>
            <p:nvPr/>
          </p:nvSpPr>
          <p:spPr>
            <a:xfrm>
              <a:off x="4115837" y="1473605"/>
              <a:ext cx="4060328" cy="4019006"/>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7" name="Freeform 246"/>
            <p:cNvSpPr/>
            <p:nvPr/>
          </p:nvSpPr>
          <p:spPr>
            <a:xfrm>
              <a:off x="4846618" y="2194559"/>
              <a:ext cx="2607966" cy="2581425"/>
            </a:xfrm>
            <a:custGeom>
              <a:avLst/>
              <a:gdLst>
                <a:gd name="connsiteX0" fmla="*/ 2514601 w 5029200"/>
                <a:gd name="connsiteY0" fmla="*/ 458626 h 5029200"/>
                <a:gd name="connsiteX1" fmla="*/ 458626 w 5029200"/>
                <a:gd name="connsiteY1" fmla="*/ 2514601 h 5029200"/>
                <a:gd name="connsiteX2" fmla="*/ 2514601 w 5029200"/>
                <a:gd name="connsiteY2" fmla="*/ 4570576 h 5029200"/>
                <a:gd name="connsiteX3" fmla="*/ 4570576 w 5029200"/>
                <a:gd name="connsiteY3" fmla="*/ 2514601 h 5029200"/>
                <a:gd name="connsiteX4" fmla="*/ 2514601 w 5029200"/>
                <a:gd name="connsiteY4" fmla="*/ 458626 h 5029200"/>
                <a:gd name="connsiteX5" fmla="*/ 2514600 w 5029200"/>
                <a:gd name="connsiteY5" fmla="*/ 0 h 5029200"/>
                <a:gd name="connsiteX6" fmla="*/ 5029200 w 5029200"/>
                <a:gd name="connsiteY6" fmla="*/ 2514600 h 5029200"/>
                <a:gd name="connsiteX7" fmla="*/ 2514600 w 5029200"/>
                <a:gd name="connsiteY7" fmla="*/ 5029200 h 5029200"/>
                <a:gd name="connsiteX8" fmla="*/ 0 w 5029200"/>
                <a:gd name="connsiteY8" fmla="*/ 2514600 h 5029200"/>
                <a:gd name="connsiteX9" fmla="*/ 2514600 w 5029200"/>
                <a:gd name="connsiteY9" fmla="*/ 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29200" h="5029200">
                  <a:moveTo>
                    <a:pt x="2514601" y="458626"/>
                  </a:moveTo>
                  <a:cubicBezTo>
                    <a:pt x="1379117" y="458626"/>
                    <a:pt x="458626" y="1379117"/>
                    <a:pt x="458626" y="2514601"/>
                  </a:cubicBezTo>
                  <a:cubicBezTo>
                    <a:pt x="458626" y="3650085"/>
                    <a:pt x="1379117" y="4570576"/>
                    <a:pt x="2514601" y="4570576"/>
                  </a:cubicBezTo>
                  <a:cubicBezTo>
                    <a:pt x="3650085" y="4570576"/>
                    <a:pt x="4570576" y="3650085"/>
                    <a:pt x="4570576" y="2514601"/>
                  </a:cubicBezTo>
                  <a:cubicBezTo>
                    <a:pt x="4570576" y="1379117"/>
                    <a:pt x="3650085" y="458626"/>
                    <a:pt x="2514601" y="458626"/>
                  </a:cubicBezTo>
                  <a:close/>
                  <a:moveTo>
                    <a:pt x="2514600" y="0"/>
                  </a:moveTo>
                  <a:cubicBezTo>
                    <a:pt x="3903375" y="0"/>
                    <a:pt x="5029200" y="1125825"/>
                    <a:pt x="5029200" y="2514600"/>
                  </a:cubicBezTo>
                  <a:cubicBezTo>
                    <a:pt x="5029200" y="3903375"/>
                    <a:pt x="3903375" y="5029200"/>
                    <a:pt x="2514600" y="5029200"/>
                  </a:cubicBezTo>
                  <a:cubicBezTo>
                    <a:pt x="1125825" y="5029200"/>
                    <a:pt x="0" y="3903375"/>
                    <a:pt x="0" y="2514600"/>
                  </a:cubicBezTo>
                  <a:cubicBezTo>
                    <a:pt x="0" y="1125825"/>
                    <a:pt x="1125825" y="0"/>
                    <a:pt x="2514600" y="0"/>
                  </a:cubicBezTo>
                  <a:close/>
                </a:path>
              </a:pathLst>
            </a:custGeom>
            <a:solidFill>
              <a:schemeClr val="bg1">
                <a:alpha val="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9" name="Title 1"/>
          <p:cNvSpPr>
            <a:spLocks noGrp="1"/>
          </p:cNvSpPr>
          <p:nvPr>
            <p:ph type="title"/>
          </p:nvPr>
        </p:nvSpPr>
        <p:spPr>
          <a:xfrm>
            <a:off x="508177" y="4121156"/>
            <a:ext cx="11175647" cy="609600"/>
          </a:xfrm>
        </p:spPr>
        <p:txBody>
          <a:bodyPr>
            <a:noAutofit/>
          </a:bodyPr>
          <a:lstStyle/>
          <a:p>
            <a:r>
              <a:rPr lang="en-US" sz="9600" dirty="0">
                <a:solidFill>
                  <a:prstClr val="white"/>
                </a:solidFill>
              </a:rPr>
              <a:t>agenda</a:t>
            </a:r>
            <a:endParaRPr lang="en-US" sz="9600" dirty="0"/>
          </a:p>
        </p:txBody>
      </p:sp>
      <p:sp>
        <p:nvSpPr>
          <p:cNvPr id="18" name="Freeform 75"/>
          <p:cNvSpPr>
            <a:spLocks noEditPoints="1"/>
          </p:cNvSpPr>
          <p:nvPr/>
        </p:nvSpPr>
        <p:spPr bwMode="auto">
          <a:xfrm>
            <a:off x="5700044" y="2544995"/>
            <a:ext cx="937261" cy="1147043"/>
          </a:xfrm>
          <a:custGeom>
            <a:avLst/>
            <a:gdLst>
              <a:gd name="T0" fmla="*/ 144 w 152"/>
              <a:gd name="T1" fmla="*/ 25 h 186"/>
              <a:gd name="T2" fmla="*/ 110 w 152"/>
              <a:gd name="T3" fmla="*/ 25 h 186"/>
              <a:gd name="T4" fmla="*/ 110 w 152"/>
              <a:gd name="T5" fmla="*/ 17 h 186"/>
              <a:gd name="T6" fmla="*/ 101 w 152"/>
              <a:gd name="T7" fmla="*/ 8 h 186"/>
              <a:gd name="T8" fmla="*/ 85 w 152"/>
              <a:gd name="T9" fmla="*/ 8 h 186"/>
              <a:gd name="T10" fmla="*/ 76 w 152"/>
              <a:gd name="T11" fmla="*/ 0 h 186"/>
              <a:gd name="T12" fmla="*/ 68 w 152"/>
              <a:gd name="T13" fmla="*/ 8 h 186"/>
              <a:gd name="T14" fmla="*/ 51 w 152"/>
              <a:gd name="T15" fmla="*/ 8 h 186"/>
              <a:gd name="T16" fmla="*/ 42 w 152"/>
              <a:gd name="T17" fmla="*/ 17 h 186"/>
              <a:gd name="T18" fmla="*/ 42 w 152"/>
              <a:gd name="T19" fmla="*/ 25 h 186"/>
              <a:gd name="T20" fmla="*/ 9 w 152"/>
              <a:gd name="T21" fmla="*/ 25 h 186"/>
              <a:gd name="T22" fmla="*/ 0 w 152"/>
              <a:gd name="T23" fmla="*/ 34 h 186"/>
              <a:gd name="T24" fmla="*/ 0 w 152"/>
              <a:gd name="T25" fmla="*/ 177 h 186"/>
              <a:gd name="T26" fmla="*/ 9 w 152"/>
              <a:gd name="T27" fmla="*/ 186 h 186"/>
              <a:gd name="T28" fmla="*/ 144 w 152"/>
              <a:gd name="T29" fmla="*/ 186 h 186"/>
              <a:gd name="T30" fmla="*/ 152 w 152"/>
              <a:gd name="T31" fmla="*/ 177 h 186"/>
              <a:gd name="T32" fmla="*/ 152 w 152"/>
              <a:gd name="T33" fmla="*/ 34 h 186"/>
              <a:gd name="T34" fmla="*/ 144 w 152"/>
              <a:gd name="T35" fmla="*/ 25 h 186"/>
              <a:gd name="T36" fmla="*/ 51 w 152"/>
              <a:gd name="T37" fmla="*/ 17 h 186"/>
              <a:gd name="T38" fmla="*/ 101 w 152"/>
              <a:gd name="T39" fmla="*/ 17 h 186"/>
              <a:gd name="T40" fmla="*/ 101 w 152"/>
              <a:gd name="T41" fmla="*/ 34 h 186"/>
              <a:gd name="T42" fmla="*/ 51 w 152"/>
              <a:gd name="T43" fmla="*/ 34 h 186"/>
              <a:gd name="T44" fmla="*/ 51 w 152"/>
              <a:gd name="T45" fmla="*/ 17 h 186"/>
              <a:gd name="T46" fmla="*/ 144 w 152"/>
              <a:gd name="T47" fmla="*/ 177 h 186"/>
              <a:gd name="T48" fmla="*/ 9 w 152"/>
              <a:gd name="T49" fmla="*/ 177 h 186"/>
              <a:gd name="T50" fmla="*/ 9 w 152"/>
              <a:gd name="T51" fmla="*/ 59 h 186"/>
              <a:gd name="T52" fmla="*/ 144 w 152"/>
              <a:gd name="T53" fmla="*/ 59 h 186"/>
              <a:gd name="T54" fmla="*/ 144 w 152"/>
              <a:gd name="T55" fmla="*/ 177 h 186"/>
              <a:gd name="T56" fmla="*/ 144 w 152"/>
              <a:gd name="T57" fmla="*/ 51 h 186"/>
              <a:gd name="T58" fmla="*/ 9 w 152"/>
              <a:gd name="T59" fmla="*/ 51 h 186"/>
              <a:gd name="T60" fmla="*/ 9 w 152"/>
              <a:gd name="T61" fmla="*/ 34 h 186"/>
              <a:gd name="T62" fmla="*/ 42 w 152"/>
              <a:gd name="T63" fmla="*/ 34 h 186"/>
              <a:gd name="T64" fmla="*/ 51 w 152"/>
              <a:gd name="T65" fmla="*/ 42 h 186"/>
              <a:gd name="T66" fmla="*/ 101 w 152"/>
              <a:gd name="T67" fmla="*/ 42 h 186"/>
              <a:gd name="T68" fmla="*/ 110 w 152"/>
              <a:gd name="T69" fmla="*/ 34 h 186"/>
              <a:gd name="T70" fmla="*/ 144 w 152"/>
              <a:gd name="T71" fmla="*/ 34 h 186"/>
              <a:gd name="T72" fmla="*/ 144 w 152"/>
              <a:gd name="T73" fmla="*/ 51 h 186"/>
              <a:gd name="T74" fmla="*/ 30 w 152"/>
              <a:gd name="T75" fmla="*/ 93 h 186"/>
              <a:gd name="T76" fmla="*/ 80 w 152"/>
              <a:gd name="T77" fmla="*/ 93 h 186"/>
              <a:gd name="T78" fmla="*/ 85 w 152"/>
              <a:gd name="T79" fmla="*/ 88 h 186"/>
              <a:gd name="T80" fmla="*/ 80 w 152"/>
              <a:gd name="T81" fmla="*/ 84 h 186"/>
              <a:gd name="T82" fmla="*/ 30 w 152"/>
              <a:gd name="T83" fmla="*/ 84 h 186"/>
              <a:gd name="T84" fmla="*/ 25 w 152"/>
              <a:gd name="T85" fmla="*/ 88 h 186"/>
              <a:gd name="T86" fmla="*/ 30 w 152"/>
              <a:gd name="T87" fmla="*/ 93 h 186"/>
              <a:gd name="T88" fmla="*/ 30 w 152"/>
              <a:gd name="T89" fmla="*/ 143 h 186"/>
              <a:gd name="T90" fmla="*/ 106 w 152"/>
              <a:gd name="T91" fmla="*/ 143 h 186"/>
              <a:gd name="T92" fmla="*/ 110 w 152"/>
              <a:gd name="T93" fmla="*/ 139 h 186"/>
              <a:gd name="T94" fmla="*/ 106 w 152"/>
              <a:gd name="T95" fmla="*/ 135 h 186"/>
              <a:gd name="T96" fmla="*/ 30 w 152"/>
              <a:gd name="T97" fmla="*/ 135 h 186"/>
              <a:gd name="T98" fmla="*/ 25 w 152"/>
              <a:gd name="T99" fmla="*/ 139 h 186"/>
              <a:gd name="T100" fmla="*/ 30 w 152"/>
              <a:gd name="T101" fmla="*/ 143 h 186"/>
              <a:gd name="T102" fmla="*/ 30 w 152"/>
              <a:gd name="T103" fmla="*/ 118 h 186"/>
              <a:gd name="T104" fmla="*/ 123 w 152"/>
              <a:gd name="T105" fmla="*/ 118 h 186"/>
              <a:gd name="T106" fmla="*/ 127 w 152"/>
              <a:gd name="T107" fmla="*/ 114 h 186"/>
              <a:gd name="T108" fmla="*/ 123 w 152"/>
              <a:gd name="T109" fmla="*/ 110 h 186"/>
              <a:gd name="T110" fmla="*/ 30 w 152"/>
              <a:gd name="T111" fmla="*/ 110 h 186"/>
              <a:gd name="T112" fmla="*/ 25 w 152"/>
              <a:gd name="T113" fmla="*/ 114 h 186"/>
              <a:gd name="T114" fmla="*/ 30 w 152"/>
              <a:gd name="T115"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186">
                <a:moveTo>
                  <a:pt x="144" y="25"/>
                </a:moveTo>
                <a:cubicBezTo>
                  <a:pt x="110" y="25"/>
                  <a:pt x="110" y="25"/>
                  <a:pt x="110" y="25"/>
                </a:cubicBezTo>
                <a:cubicBezTo>
                  <a:pt x="110" y="17"/>
                  <a:pt x="110" y="17"/>
                  <a:pt x="110" y="17"/>
                </a:cubicBezTo>
                <a:cubicBezTo>
                  <a:pt x="110" y="12"/>
                  <a:pt x="106" y="8"/>
                  <a:pt x="101" y="8"/>
                </a:cubicBezTo>
                <a:cubicBezTo>
                  <a:pt x="85" y="8"/>
                  <a:pt x="85" y="8"/>
                  <a:pt x="85" y="8"/>
                </a:cubicBezTo>
                <a:cubicBezTo>
                  <a:pt x="85" y="4"/>
                  <a:pt x="81" y="0"/>
                  <a:pt x="76" y="0"/>
                </a:cubicBezTo>
                <a:cubicBezTo>
                  <a:pt x="71" y="0"/>
                  <a:pt x="68" y="4"/>
                  <a:pt x="68" y="8"/>
                </a:cubicBezTo>
                <a:cubicBezTo>
                  <a:pt x="51" y="8"/>
                  <a:pt x="51" y="8"/>
                  <a:pt x="51" y="8"/>
                </a:cubicBezTo>
                <a:cubicBezTo>
                  <a:pt x="46" y="8"/>
                  <a:pt x="42" y="12"/>
                  <a:pt x="42" y="17"/>
                </a:cubicBezTo>
                <a:cubicBezTo>
                  <a:pt x="42" y="25"/>
                  <a:pt x="42" y="25"/>
                  <a:pt x="42" y="25"/>
                </a:cubicBezTo>
                <a:cubicBezTo>
                  <a:pt x="9" y="25"/>
                  <a:pt x="9" y="25"/>
                  <a:pt x="9" y="25"/>
                </a:cubicBezTo>
                <a:cubicBezTo>
                  <a:pt x="4" y="25"/>
                  <a:pt x="0" y="29"/>
                  <a:pt x="0" y="34"/>
                </a:cubicBezTo>
                <a:cubicBezTo>
                  <a:pt x="0" y="177"/>
                  <a:pt x="0" y="177"/>
                  <a:pt x="0" y="177"/>
                </a:cubicBezTo>
                <a:cubicBezTo>
                  <a:pt x="0" y="182"/>
                  <a:pt x="4" y="186"/>
                  <a:pt x="9" y="186"/>
                </a:cubicBezTo>
                <a:cubicBezTo>
                  <a:pt x="144" y="186"/>
                  <a:pt x="144" y="186"/>
                  <a:pt x="144" y="186"/>
                </a:cubicBezTo>
                <a:cubicBezTo>
                  <a:pt x="148" y="186"/>
                  <a:pt x="152" y="182"/>
                  <a:pt x="152" y="177"/>
                </a:cubicBezTo>
                <a:cubicBezTo>
                  <a:pt x="152" y="34"/>
                  <a:pt x="152" y="34"/>
                  <a:pt x="152" y="34"/>
                </a:cubicBezTo>
                <a:cubicBezTo>
                  <a:pt x="152" y="29"/>
                  <a:pt x="148" y="25"/>
                  <a:pt x="144" y="25"/>
                </a:cubicBezTo>
                <a:close/>
                <a:moveTo>
                  <a:pt x="51" y="17"/>
                </a:moveTo>
                <a:cubicBezTo>
                  <a:pt x="101" y="17"/>
                  <a:pt x="101" y="17"/>
                  <a:pt x="101" y="17"/>
                </a:cubicBezTo>
                <a:cubicBezTo>
                  <a:pt x="101" y="34"/>
                  <a:pt x="101" y="34"/>
                  <a:pt x="101" y="34"/>
                </a:cubicBezTo>
                <a:cubicBezTo>
                  <a:pt x="51" y="34"/>
                  <a:pt x="51" y="34"/>
                  <a:pt x="51" y="34"/>
                </a:cubicBezTo>
                <a:lnTo>
                  <a:pt x="51" y="17"/>
                </a:lnTo>
                <a:close/>
                <a:moveTo>
                  <a:pt x="144" y="177"/>
                </a:moveTo>
                <a:cubicBezTo>
                  <a:pt x="9" y="177"/>
                  <a:pt x="9" y="177"/>
                  <a:pt x="9" y="177"/>
                </a:cubicBezTo>
                <a:cubicBezTo>
                  <a:pt x="9" y="59"/>
                  <a:pt x="9" y="59"/>
                  <a:pt x="9" y="59"/>
                </a:cubicBezTo>
                <a:cubicBezTo>
                  <a:pt x="144" y="59"/>
                  <a:pt x="144" y="59"/>
                  <a:pt x="144" y="59"/>
                </a:cubicBezTo>
                <a:lnTo>
                  <a:pt x="144" y="177"/>
                </a:lnTo>
                <a:close/>
                <a:moveTo>
                  <a:pt x="144" y="51"/>
                </a:moveTo>
                <a:cubicBezTo>
                  <a:pt x="9" y="51"/>
                  <a:pt x="9" y="51"/>
                  <a:pt x="9" y="51"/>
                </a:cubicBezTo>
                <a:cubicBezTo>
                  <a:pt x="9" y="34"/>
                  <a:pt x="9" y="34"/>
                  <a:pt x="9" y="34"/>
                </a:cubicBezTo>
                <a:cubicBezTo>
                  <a:pt x="42" y="34"/>
                  <a:pt x="42" y="34"/>
                  <a:pt x="42" y="34"/>
                </a:cubicBezTo>
                <a:cubicBezTo>
                  <a:pt x="42" y="38"/>
                  <a:pt x="46" y="42"/>
                  <a:pt x="51" y="42"/>
                </a:cubicBezTo>
                <a:cubicBezTo>
                  <a:pt x="101" y="42"/>
                  <a:pt x="101" y="42"/>
                  <a:pt x="101" y="42"/>
                </a:cubicBezTo>
                <a:cubicBezTo>
                  <a:pt x="106" y="42"/>
                  <a:pt x="110" y="38"/>
                  <a:pt x="110" y="34"/>
                </a:cubicBezTo>
                <a:cubicBezTo>
                  <a:pt x="144" y="34"/>
                  <a:pt x="144" y="34"/>
                  <a:pt x="144" y="34"/>
                </a:cubicBezTo>
                <a:lnTo>
                  <a:pt x="144" y="51"/>
                </a:lnTo>
                <a:close/>
                <a:moveTo>
                  <a:pt x="30" y="93"/>
                </a:moveTo>
                <a:cubicBezTo>
                  <a:pt x="80" y="93"/>
                  <a:pt x="80" y="93"/>
                  <a:pt x="80" y="93"/>
                </a:cubicBezTo>
                <a:cubicBezTo>
                  <a:pt x="83" y="93"/>
                  <a:pt x="85" y="91"/>
                  <a:pt x="85" y="88"/>
                </a:cubicBezTo>
                <a:cubicBezTo>
                  <a:pt x="85" y="86"/>
                  <a:pt x="83" y="84"/>
                  <a:pt x="80" y="84"/>
                </a:cubicBezTo>
                <a:cubicBezTo>
                  <a:pt x="30" y="84"/>
                  <a:pt x="30" y="84"/>
                  <a:pt x="30" y="84"/>
                </a:cubicBezTo>
                <a:cubicBezTo>
                  <a:pt x="27" y="84"/>
                  <a:pt x="25" y="86"/>
                  <a:pt x="25" y="88"/>
                </a:cubicBezTo>
                <a:cubicBezTo>
                  <a:pt x="25" y="91"/>
                  <a:pt x="27" y="93"/>
                  <a:pt x="30" y="93"/>
                </a:cubicBezTo>
                <a:close/>
                <a:moveTo>
                  <a:pt x="30" y="143"/>
                </a:moveTo>
                <a:cubicBezTo>
                  <a:pt x="106" y="143"/>
                  <a:pt x="106" y="143"/>
                  <a:pt x="106" y="143"/>
                </a:cubicBezTo>
                <a:cubicBezTo>
                  <a:pt x="108" y="143"/>
                  <a:pt x="110" y="141"/>
                  <a:pt x="110" y="139"/>
                </a:cubicBezTo>
                <a:cubicBezTo>
                  <a:pt x="110" y="137"/>
                  <a:pt x="108" y="135"/>
                  <a:pt x="106" y="135"/>
                </a:cubicBezTo>
                <a:cubicBezTo>
                  <a:pt x="30" y="135"/>
                  <a:pt x="30" y="135"/>
                  <a:pt x="30" y="135"/>
                </a:cubicBezTo>
                <a:cubicBezTo>
                  <a:pt x="27" y="135"/>
                  <a:pt x="25" y="137"/>
                  <a:pt x="25" y="139"/>
                </a:cubicBezTo>
                <a:cubicBezTo>
                  <a:pt x="25" y="141"/>
                  <a:pt x="27" y="143"/>
                  <a:pt x="30" y="143"/>
                </a:cubicBezTo>
                <a:close/>
                <a:moveTo>
                  <a:pt x="30" y="118"/>
                </a:moveTo>
                <a:cubicBezTo>
                  <a:pt x="123" y="118"/>
                  <a:pt x="123" y="118"/>
                  <a:pt x="123" y="118"/>
                </a:cubicBezTo>
                <a:cubicBezTo>
                  <a:pt x="125" y="118"/>
                  <a:pt x="127" y="116"/>
                  <a:pt x="127" y="114"/>
                </a:cubicBezTo>
                <a:cubicBezTo>
                  <a:pt x="127" y="111"/>
                  <a:pt x="125" y="110"/>
                  <a:pt x="123" y="110"/>
                </a:cubicBezTo>
                <a:cubicBezTo>
                  <a:pt x="30" y="110"/>
                  <a:pt x="30" y="110"/>
                  <a:pt x="30" y="110"/>
                </a:cubicBezTo>
                <a:cubicBezTo>
                  <a:pt x="27" y="110"/>
                  <a:pt x="25" y="111"/>
                  <a:pt x="25" y="114"/>
                </a:cubicBezTo>
                <a:cubicBezTo>
                  <a:pt x="25" y="116"/>
                  <a:pt x="27" y="118"/>
                  <a:pt x="30" y="118"/>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rgbClr val="000000"/>
              </a:solidFill>
              <a:effectLst/>
              <a:uLnTx/>
              <a:uFillTx/>
            </a:endParaRPr>
          </a:p>
        </p:txBody>
      </p:sp>
    </p:spTree>
    <p:extLst>
      <p:ext uri="{BB962C8B-B14F-4D97-AF65-F5344CB8AC3E}">
        <p14:creationId xmlns:p14="http://schemas.microsoft.com/office/powerpoint/2010/main" val="24462295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fade">
                                      <p:cBhvr>
                                        <p:cTn id="7" dur="500"/>
                                        <p:tgtEl>
                                          <p:spTgt spid="25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down)">
                                      <p:cBhvr>
                                        <p:cTn id="10" dur="500"/>
                                        <p:tgtEl>
                                          <p:spTgt spid="18"/>
                                        </p:tgtEl>
                                      </p:cBhvr>
                                    </p:animEffect>
                                  </p:childTnLst>
                                </p:cTn>
                              </p:par>
                            </p:childTnLst>
                          </p:cTn>
                        </p:par>
                        <p:par>
                          <p:cTn id="11" fill="hold">
                            <p:stCondLst>
                              <p:cond delay="500"/>
                            </p:stCondLst>
                            <p:childTnLst>
                              <p:par>
                                <p:cTn id="12" presetID="2" presetClass="entr" presetSubtype="4" fill="hold" grpId="0" nodeType="afterEffect">
                                  <p:stCondLst>
                                    <p:cond delay="0"/>
                                  </p:stCondLst>
                                  <p:childTnLst>
                                    <p:set>
                                      <p:cBhvr>
                                        <p:cTn id="13" dur="1" fill="hold">
                                          <p:stCondLst>
                                            <p:cond delay="0"/>
                                          </p:stCondLst>
                                        </p:cTn>
                                        <p:tgtEl>
                                          <p:spTgt spid="259"/>
                                        </p:tgtEl>
                                        <p:attrNameLst>
                                          <p:attrName>style.visibility</p:attrName>
                                        </p:attrNameLst>
                                      </p:cBhvr>
                                      <p:to>
                                        <p:strVal val="visible"/>
                                      </p:to>
                                    </p:set>
                                    <p:anim calcmode="lin" valueType="num">
                                      <p:cBhvr additive="base">
                                        <p:cTn id="14" dur="500" fill="hold"/>
                                        <p:tgtEl>
                                          <p:spTgt spid="259"/>
                                        </p:tgtEl>
                                        <p:attrNameLst>
                                          <p:attrName>ppt_x</p:attrName>
                                        </p:attrNameLst>
                                      </p:cBhvr>
                                      <p:tavLst>
                                        <p:tav tm="0">
                                          <p:val>
                                            <p:strVal val="#ppt_x"/>
                                          </p:val>
                                        </p:tav>
                                        <p:tav tm="100000">
                                          <p:val>
                                            <p:strVal val="#ppt_x"/>
                                          </p:val>
                                        </p:tav>
                                      </p:tavLst>
                                    </p:anim>
                                    <p:anim calcmode="lin" valueType="num">
                                      <p:cBhvr additive="base">
                                        <p:cTn id="15" dur="500" fill="hold"/>
                                        <p:tgtEl>
                                          <p:spTgt spid="2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images.unsplash.com/photo-1428677361686-f9d23be145c9?ixlib=rb-0.3.5&amp;q=80&amp;fm=jpg&amp;crop=entropy&amp;s=8b7a53570a0fd38ef8de412217d29f73"/>
          <p:cNvPicPr>
            <a:picLocks noChangeAspect="1" noChangeArrowheads="1"/>
          </p:cNvPicPr>
          <p:nvPr/>
        </p:nvPicPr>
        <p:blipFill>
          <a:blip r:embed="rId2" cstate="print">
            <a:extLst>
              <a:ext uri="{28A0092B-C50C-407E-A947-70E740481C1C}">
                <a14:useLocalDpi xmlns:a14="http://schemas.microsoft.com/office/drawing/2010/main" val="0"/>
              </a:ext>
            </a:extLst>
          </a:blip>
          <a:srcRect l="18961" t="565" r="22559" b="49907"/>
          <a:stretch>
            <a:fillRect/>
          </a:stretch>
        </p:blipFill>
        <p:spPr bwMode="auto">
          <a:xfrm>
            <a:off x="0" y="-12927"/>
            <a:ext cx="12192000" cy="6883854"/>
          </a:xfrm>
          <a:custGeom>
            <a:avLst/>
            <a:gdLst>
              <a:gd name="connsiteX0" fmla="*/ 0 w 12192000"/>
              <a:gd name="connsiteY0" fmla="*/ 0 h 6883854"/>
              <a:gd name="connsiteX1" fmla="*/ 12192000 w 12192000"/>
              <a:gd name="connsiteY1" fmla="*/ 0 h 6883854"/>
              <a:gd name="connsiteX2" fmla="*/ 12192000 w 12192000"/>
              <a:gd name="connsiteY2" fmla="*/ 6883854 h 6883854"/>
              <a:gd name="connsiteX3" fmla="*/ 0 w 12192000"/>
              <a:gd name="connsiteY3" fmla="*/ 6883854 h 6883854"/>
            </a:gdLst>
            <a:ahLst/>
            <a:cxnLst>
              <a:cxn ang="0">
                <a:pos x="connsiteX0" y="connsiteY0"/>
              </a:cxn>
              <a:cxn ang="0">
                <a:pos x="connsiteX1" y="connsiteY1"/>
              </a:cxn>
              <a:cxn ang="0">
                <a:pos x="connsiteX2" y="connsiteY2"/>
              </a:cxn>
              <a:cxn ang="0">
                <a:pos x="connsiteX3" y="connsiteY3"/>
              </a:cxn>
            </a:cxnLst>
            <a:rect l="l" t="t" r="r" b="b"/>
            <a:pathLst>
              <a:path w="12192000" h="6883854">
                <a:moveTo>
                  <a:pt x="0" y="0"/>
                </a:moveTo>
                <a:lnTo>
                  <a:pt x="12192000" y="0"/>
                </a:lnTo>
                <a:lnTo>
                  <a:pt x="12192000" y="6883854"/>
                </a:lnTo>
                <a:lnTo>
                  <a:pt x="0" y="6883854"/>
                </a:lnTo>
                <a:close/>
              </a:path>
            </a:pathLst>
          </a:cu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140677" y="-12927"/>
            <a:ext cx="12332677" cy="1389255"/>
            <a:chOff x="-140677" y="-12927"/>
            <a:chExt cx="12332677" cy="1389255"/>
          </a:xfrm>
        </p:grpSpPr>
        <p:sp>
          <p:nvSpPr>
            <p:cNvPr id="6" name="Rectangle 5"/>
            <p:cNvSpPr/>
            <p:nvPr/>
          </p:nvSpPr>
          <p:spPr>
            <a:xfrm>
              <a:off x="0" y="-12927"/>
              <a:ext cx="12192000" cy="1389255"/>
            </a:xfrm>
            <a:prstGeom prst="rect">
              <a:avLst/>
            </a:prstGeom>
            <a:solidFill>
              <a:srgbClr val="006496">
                <a:alpha val="84706"/>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7" name="TextBox 6"/>
            <p:cNvSpPr txBox="1"/>
            <p:nvPr/>
          </p:nvSpPr>
          <p:spPr>
            <a:xfrm>
              <a:off x="-140677" y="311099"/>
              <a:ext cx="4366052" cy="846386"/>
            </a:xfrm>
            <a:prstGeom prst="rect">
              <a:avLst/>
            </a:prstGeom>
            <a:noFill/>
          </p:spPr>
          <p:txBody>
            <a:bodyPr wrap="square" rtlCol="0">
              <a:spAutoFit/>
            </a:bodyPr>
            <a:lstStyle/>
            <a:p>
              <a:pPr algn="ctr"/>
              <a:r>
                <a:rPr lang="en-US" sz="4900" dirty="0">
                  <a:solidFill>
                    <a:schemeClr val="bg1"/>
                  </a:solidFill>
                  <a:latin typeface="Bebas Neue" panose="020B0606020202050201" pitchFamily="34" charset="0"/>
                </a:rPr>
                <a:t>Course agenda</a:t>
              </a:r>
            </a:p>
          </p:txBody>
        </p:sp>
      </p:grpSp>
      <p:grpSp>
        <p:nvGrpSpPr>
          <p:cNvPr id="8" name="Group 7"/>
          <p:cNvGrpSpPr/>
          <p:nvPr/>
        </p:nvGrpSpPr>
        <p:grpSpPr>
          <a:xfrm>
            <a:off x="0" y="1371800"/>
            <a:ext cx="12192000" cy="1368971"/>
            <a:chOff x="0" y="1371800"/>
            <a:chExt cx="12192000" cy="1368971"/>
          </a:xfrm>
        </p:grpSpPr>
        <p:sp>
          <p:nvSpPr>
            <p:cNvPr id="9" name="Rectangle 8"/>
            <p:cNvSpPr/>
            <p:nvPr/>
          </p:nvSpPr>
          <p:spPr>
            <a:xfrm>
              <a:off x="0" y="1371800"/>
              <a:ext cx="12192000" cy="1368971"/>
            </a:xfrm>
            <a:prstGeom prst="rect">
              <a:avLst/>
            </a:prstGeom>
            <a:solidFill>
              <a:srgbClr val="018CCF">
                <a:alpha val="85000"/>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10" name="TextBox 9"/>
            <p:cNvSpPr txBox="1"/>
            <p:nvPr/>
          </p:nvSpPr>
          <p:spPr>
            <a:xfrm>
              <a:off x="1854594" y="1481511"/>
              <a:ext cx="10164581" cy="1200329"/>
            </a:xfrm>
            <a:prstGeom prst="rect">
              <a:avLst/>
            </a:prstGeom>
            <a:noFill/>
          </p:spPr>
          <p:txBody>
            <a:bodyPr wrap="square" rtlCol="0">
              <a:spAutoFit/>
            </a:bodyPr>
            <a:lstStyle/>
            <a:p>
              <a:r>
                <a:rPr lang="en-US" sz="3600" dirty="0">
                  <a:solidFill>
                    <a:schemeClr val="bg1"/>
                  </a:solidFill>
                  <a:latin typeface="Bebas Neue" panose="020B0606020202050201" pitchFamily="34" charset="0"/>
                </a:rPr>
                <a:t>section 1: Demystifying microservices, cloud native infrastructure and infrastructure as code</a:t>
              </a:r>
            </a:p>
          </p:txBody>
        </p:sp>
        <p:sp>
          <p:nvSpPr>
            <p:cNvPr id="11" name="Freeform 63"/>
            <p:cNvSpPr>
              <a:spLocks noEditPoints="1"/>
            </p:cNvSpPr>
            <p:nvPr/>
          </p:nvSpPr>
          <p:spPr bwMode="auto">
            <a:xfrm>
              <a:off x="1024433" y="1861391"/>
              <a:ext cx="377319" cy="377319"/>
            </a:xfrm>
            <a:custGeom>
              <a:avLst/>
              <a:gdLst>
                <a:gd name="T0" fmla="*/ 34 w 185"/>
                <a:gd name="T1" fmla="*/ 59 h 185"/>
                <a:gd name="T2" fmla="*/ 41 w 185"/>
                <a:gd name="T3" fmla="*/ 63 h 185"/>
                <a:gd name="T4" fmla="*/ 63 w 185"/>
                <a:gd name="T5" fmla="*/ 143 h 185"/>
                <a:gd name="T6" fmla="*/ 59 w 185"/>
                <a:gd name="T7" fmla="*/ 151 h 185"/>
                <a:gd name="T8" fmla="*/ 63 w 185"/>
                <a:gd name="T9" fmla="*/ 143 h 185"/>
                <a:gd name="T10" fmla="*/ 57 w 185"/>
                <a:gd name="T11" fmla="*/ 40 h 185"/>
                <a:gd name="T12" fmla="*/ 64 w 185"/>
                <a:gd name="T13" fmla="*/ 35 h 185"/>
                <a:gd name="T14" fmla="*/ 122 w 185"/>
                <a:gd name="T15" fmla="*/ 41 h 185"/>
                <a:gd name="T16" fmla="*/ 126 w 185"/>
                <a:gd name="T17" fmla="*/ 34 h 185"/>
                <a:gd name="T18" fmla="*/ 122 w 185"/>
                <a:gd name="T19" fmla="*/ 41 h 185"/>
                <a:gd name="T20" fmla="*/ 34 w 185"/>
                <a:gd name="T21" fmla="*/ 126 h 185"/>
                <a:gd name="T22" fmla="*/ 41 w 185"/>
                <a:gd name="T23" fmla="*/ 122 h 185"/>
                <a:gd name="T24" fmla="*/ 29 w 185"/>
                <a:gd name="T25" fmla="*/ 88 h 185"/>
                <a:gd name="T26" fmla="*/ 29 w 185"/>
                <a:gd name="T27" fmla="*/ 97 h 185"/>
                <a:gd name="T28" fmla="*/ 29 w 185"/>
                <a:gd name="T29" fmla="*/ 88 h 185"/>
                <a:gd name="T30" fmla="*/ 144 w 185"/>
                <a:gd name="T31" fmla="*/ 122 h 185"/>
                <a:gd name="T32" fmla="*/ 151 w 185"/>
                <a:gd name="T33" fmla="*/ 126 h 185"/>
                <a:gd name="T34" fmla="*/ 145 w 185"/>
                <a:gd name="T35" fmla="*/ 57 h 185"/>
                <a:gd name="T36" fmla="*/ 149 w 185"/>
                <a:gd name="T37" fmla="*/ 64 h 185"/>
                <a:gd name="T38" fmla="*/ 145 w 185"/>
                <a:gd name="T39" fmla="*/ 57 h 185"/>
                <a:gd name="T40" fmla="*/ 151 w 185"/>
                <a:gd name="T41" fmla="*/ 92 h 185"/>
                <a:gd name="T42" fmla="*/ 160 w 185"/>
                <a:gd name="T43" fmla="*/ 92 h 185"/>
                <a:gd name="T44" fmla="*/ 92 w 185"/>
                <a:gd name="T45" fmla="*/ 0 h 185"/>
                <a:gd name="T46" fmla="*/ 92 w 185"/>
                <a:gd name="T47" fmla="*/ 185 h 185"/>
                <a:gd name="T48" fmla="*/ 92 w 185"/>
                <a:gd name="T49" fmla="*/ 0 h 185"/>
                <a:gd name="T50" fmla="*/ 8 w 185"/>
                <a:gd name="T51" fmla="*/ 92 h 185"/>
                <a:gd name="T52" fmla="*/ 177 w 185"/>
                <a:gd name="T53" fmla="*/ 92 h 185"/>
                <a:gd name="T54" fmla="*/ 130 w 185"/>
                <a:gd name="T55" fmla="*/ 88 h 185"/>
                <a:gd name="T56" fmla="*/ 97 w 185"/>
                <a:gd name="T57" fmla="*/ 76 h 185"/>
                <a:gd name="T58" fmla="*/ 92 w 185"/>
                <a:gd name="T59" fmla="*/ 25 h 185"/>
                <a:gd name="T60" fmla="*/ 88 w 185"/>
                <a:gd name="T61" fmla="*/ 76 h 185"/>
                <a:gd name="T62" fmla="*/ 92 w 185"/>
                <a:gd name="T63" fmla="*/ 109 h 185"/>
                <a:gd name="T64" fmla="*/ 130 w 185"/>
                <a:gd name="T65" fmla="*/ 97 h 185"/>
                <a:gd name="T66" fmla="*/ 130 w 185"/>
                <a:gd name="T67" fmla="*/ 88 h 185"/>
                <a:gd name="T68" fmla="*/ 84 w 185"/>
                <a:gd name="T69" fmla="*/ 92 h 185"/>
                <a:gd name="T70" fmla="*/ 101 w 185"/>
                <a:gd name="T71" fmla="*/ 92 h 185"/>
                <a:gd name="T72" fmla="*/ 122 w 185"/>
                <a:gd name="T73" fmla="*/ 143 h 185"/>
                <a:gd name="T74" fmla="*/ 126 w 185"/>
                <a:gd name="T75" fmla="*/ 151 h 185"/>
                <a:gd name="T76" fmla="*/ 122 w 185"/>
                <a:gd name="T77" fmla="*/ 143 h 185"/>
                <a:gd name="T78" fmla="*/ 88 w 185"/>
                <a:gd name="T79" fmla="*/ 156 h 185"/>
                <a:gd name="T80" fmla="*/ 97 w 185"/>
                <a:gd name="T81" fmla="*/ 15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5" h="185">
                  <a:moveTo>
                    <a:pt x="40" y="57"/>
                  </a:moveTo>
                  <a:cubicBezTo>
                    <a:pt x="38" y="56"/>
                    <a:pt x="35" y="57"/>
                    <a:pt x="34" y="59"/>
                  </a:cubicBezTo>
                  <a:cubicBezTo>
                    <a:pt x="33" y="61"/>
                    <a:pt x="33" y="63"/>
                    <a:pt x="35" y="64"/>
                  </a:cubicBezTo>
                  <a:cubicBezTo>
                    <a:pt x="37" y="66"/>
                    <a:pt x="40" y="65"/>
                    <a:pt x="41" y="63"/>
                  </a:cubicBezTo>
                  <a:cubicBezTo>
                    <a:pt x="42" y="61"/>
                    <a:pt x="42" y="58"/>
                    <a:pt x="40" y="57"/>
                  </a:cubicBezTo>
                  <a:close/>
                  <a:moveTo>
                    <a:pt x="63" y="143"/>
                  </a:moveTo>
                  <a:cubicBezTo>
                    <a:pt x="61" y="142"/>
                    <a:pt x="58" y="143"/>
                    <a:pt x="57" y="145"/>
                  </a:cubicBezTo>
                  <a:cubicBezTo>
                    <a:pt x="56" y="147"/>
                    <a:pt x="57" y="150"/>
                    <a:pt x="59" y="151"/>
                  </a:cubicBezTo>
                  <a:cubicBezTo>
                    <a:pt x="61" y="152"/>
                    <a:pt x="63" y="151"/>
                    <a:pt x="64" y="149"/>
                  </a:cubicBezTo>
                  <a:cubicBezTo>
                    <a:pt x="66" y="147"/>
                    <a:pt x="65" y="145"/>
                    <a:pt x="63" y="143"/>
                  </a:cubicBezTo>
                  <a:close/>
                  <a:moveTo>
                    <a:pt x="59" y="34"/>
                  </a:moveTo>
                  <a:cubicBezTo>
                    <a:pt x="57" y="35"/>
                    <a:pt x="56" y="38"/>
                    <a:pt x="57" y="40"/>
                  </a:cubicBezTo>
                  <a:cubicBezTo>
                    <a:pt x="58" y="42"/>
                    <a:pt x="61" y="42"/>
                    <a:pt x="63" y="41"/>
                  </a:cubicBezTo>
                  <a:cubicBezTo>
                    <a:pt x="65" y="40"/>
                    <a:pt x="66" y="37"/>
                    <a:pt x="64" y="35"/>
                  </a:cubicBezTo>
                  <a:cubicBezTo>
                    <a:pt x="63" y="33"/>
                    <a:pt x="61" y="33"/>
                    <a:pt x="59" y="34"/>
                  </a:cubicBezTo>
                  <a:close/>
                  <a:moveTo>
                    <a:pt x="122" y="41"/>
                  </a:moveTo>
                  <a:cubicBezTo>
                    <a:pt x="124" y="42"/>
                    <a:pt x="127" y="42"/>
                    <a:pt x="128" y="40"/>
                  </a:cubicBezTo>
                  <a:cubicBezTo>
                    <a:pt x="129" y="38"/>
                    <a:pt x="128" y="35"/>
                    <a:pt x="126" y="34"/>
                  </a:cubicBezTo>
                  <a:cubicBezTo>
                    <a:pt x="124" y="33"/>
                    <a:pt x="122" y="33"/>
                    <a:pt x="120" y="35"/>
                  </a:cubicBezTo>
                  <a:cubicBezTo>
                    <a:pt x="119" y="37"/>
                    <a:pt x="120" y="40"/>
                    <a:pt x="122" y="41"/>
                  </a:cubicBezTo>
                  <a:close/>
                  <a:moveTo>
                    <a:pt x="35" y="120"/>
                  </a:moveTo>
                  <a:cubicBezTo>
                    <a:pt x="33" y="121"/>
                    <a:pt x="33" y="124"/>
                    <a:pt x="34" y="126"/>
                  </a:cubicBezTo>
                  <a:cubicBezTo>
                    <a:pt x="35" y="128"/>
                    <a:pt x="38" y="129"/>
                    <a:pt x="40" y="128"/>
                  </a:cubicBezTo>
                  <a:cubicBezTo>
                    <a:pt x="42" y="126"/>
                    <a:pt x="42" y="124"/>
                    <a:pt x="41" y="122"/>
                  </a:cubicBezTo>
                  <a:cubicBezTo>
                    <a:pt x="40" y="120"/>
                    <a:pt x="37" y="119"/>
                    <a:pt x="35" y="120"/>
                  </a:cubicBezTo>
                  <a:close/>
                  <a:moveTo>
                    <a:pt x="29" y="88"/>
                  </a:moveTo>
                  <a:cubicBezTo>
                    <a:pt x="27" y="88"/>
                    <a:pt x="25" y="90"/>
                    <a:pt x="25" y="92"/>
                  </a:cubicBezTo>
                  <a:cubicBezTo>
                    <a:pt x="25" y="95"/>
                    <a:pt x="27" y="97"/>
                    <a:pt x="29" y="97"/>
                  </a:cubicBezTo>
                  <a:cubicBezTo>
                    <a:pt x="31" y="97"/>
                    <a:pt x="33" y="95"/>
                    <a:pt x="33" y="92"/>
                  </a:cubicBezTo>
                  <a:cubicBezTo>
                    <a:pt x="33" y="90"/>
                    <a:pt x="31" y="88"/>
                    <a:pt x="29" y="88"/>
                  </a:cubicBezTo>
                  <a:close/>
                  <a:moveTo>
                    <a:pt x="149" y="120"/>
                  </a:moveTo>
                  <a:cubicBezTo>
                    <a:pt x="147" y="119"/>
                    <a:pt x="145" y="120"/>
                    <a:pt x="144" y="122"/>
                  </a:cubicBezTo>
                  <a:cubicBezTo>
                    <a:pt x="142" y="124"/>
                    <a:pt x="143" y="126"/>
                    <a:pt x="145" y="128"/>
                  </a:cubicBezTo>
                  <a:cubicBezTo>
                    <a:pt x="147" y="129"/>
                    <a:pt x="150" y="128"/>
                    <a:pt x="151" y="126"/>
                  </a:cubicBezTo>
                  <a:cubicBezTo>
                    <a:pt x="152" y="124"/>
                    <a:pt x="151" y="121"/>
                    <a:pt x="149" y="120"/>
                  </a:cubicBezTo>
                  <a:close/>
                  <a:moveTo>
                    <a:pt x="145" y="57"/>
                  </a:moveTo>
                  <a:cubicBezTo>
                    <a:pt x="143" y="58"/>
                    <a:pt x="142" y="61"/>
                    <a:pt x="144" y="63"/>
                  </a:cubicBezTo>
                  <a:cubicBezTo>
                    <a:pt x="145" y="65"/>
                    <a:pt x="147" y="66"/>
                    <a:pt x="149" y="64"/>
                  </a:cubicBezTo>
                  <a:cubicBezTo>
                    <a:pt x="151" y="63"/>
                    <a:pt x="152" y="61"/>
                    <a:pt x="151" y="59"/>
                  </a:cubicBezTo>
                  <a:cubicBezTo>
                    <a:pt x="150" y="57"/>
                    <a:pt x="147" y="56"/>
                    <a:pt x="145" y="57"/>
                  </a:cubicBezTo>
                  <a:close/>
                  <a:moveTo>
                    <a:pt x="156" y="88"/>
                  </a:moveTo>
                  <a:cubicBezTo>
                    <a:pt x="153" y="88"/>
                    <a:pt x="151" y="90"/>
                    <a:pt x="151" y="92"/>
                  </a:cubicBezTo>
                  <a:cubicBezTo>
                    <a:pt x="151" y="95"/>
                    <a:pt x="153" y="97"/>
                    <a:pt x="156" y="97"/>
                  </a:cubicBezTo>
                  <a:cubicBezTo>
                    <a:pt x="158" y="97"/>
                    <a:pt x="160" y="95"/>
                    <a:pt x="160" y="92"/>
                  </a:cubicBezTo>
                  <a:cubicBezTo>
                    <a:pt x="160" y="90"/>
                    <a:pt x="158" y="88"/>
                    <a:pt x="156" y="88"/>
                  </a:cubicBez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moveTo>
                    <a:pt x="130" y="88"/>
                  </a:moveTo>
                  <a:cubicBezTo>
                    <a:pt x="109" y="88"/>
                    <a:pt x="109" y="88"/>
                    <a:pt x="109" y="88"/>
                  </a:cubicBezTo>
                  <a:cubicBezTo>
                    <a:pt x="107" y="82"/>
                    <a:pt x="103" y="78"/>
                    <a:pt x="97" y="76"/>
                  </a:cubicBezTo>
                  <a:cubicBezTo>
                    <a:pt x="97" y="29"/>
                    <a:pt x="97" y="29"/>
                    <a:pt x="97" y="29"/>
                  </a:cubicBezTo>
                  <a:cubicBezTo>
                    <a:pt x="97" y="27"/>
                    <a:pt x="95" y="25"/>
                    <a:pt x="92" y="25"/>
                  </a:cubicBezTo>
                  <a:cubicBezTo>
                    <a:pt x="90" y="25"/>
                    <a:pt x="88" y="27"/>
                    <a:pt x="88" y="29"/>
                  </a:cubicBezTo>
                  <a:cubicBezTo>
                    <a:pt x="88" y="76"/>
                    <a:pt x="88" y="76"/>
                    <a:pt x="88" y="76"/>
                  </a:cubicBezTo>
                  <a:cubicBezTo>
                    <a:pt x="81" y="78"/>
                    <a:pt x="76" y="84"/>
                    <a:pt x="76" y="92"/>
                  </a:cubicBezTo>
                  <a:cubicBezTo>
                    <a:pt x="76" y="102"/>
                    <a:pt x="83" y="109"/>
                    <a:pt x="92" y="109"/>
                  </a:cubicBezTo>
                  <a:cubicBezTo>
                    <a:pt x="100" y="109"/>
                    <a:pt x="107" y="104"/>
                    <a:pt x="109" y="97"/>
                  </a:cubicBezTo>
                  <a:cubicBezTo>
                    <a:pt x="130" y="97"/>
                    <a:pt x="130" y="97"/>
                    <a:pt x="130" y="97"/>
                  </a:cubicBezTo>
                  <a:cubicBezTo>
                    <a:pt x="133" y="97"/>
                    <a:pt x="135" y="95"/>
                    <a:pt x="135" y="92"/>
                  </a:cubicBezTo>
                  <a:cubicBezTo>
                    <a:pt x="135" y="90"/>
                    <a:pt x="133" y="88"/>
                    <a:pt x="130" y="88"/>
                  </a:cubicBezTo>
                  <a:close/>
                  <a:moveTo>
                    <a:pt x="92" y="101"/>
                  </a:moveTo>
                  <a:cubicBezTo>
                    <a:pt x="88" y="101"/>
                    <a:pt x="84" y="97"/>
                    <a:pt x="84" y="92"/>
                  </a:cubicBezTo>
                  <a:cubicBezTo>
                    <a:pt x="84" y="88"/>
                    <a:pt x="88" y="84"/>
                    <a:pt x="92" y="84"/>
                  </a:cubicBezTo>
                  <a:cubicBezTo>
                    <a:pt x="97" y="84"/>
                    <a:pt x="101" y="88"/>
                    <a:pt x="101" y="92"/>
                  </a:cubicBezTo>
                  <a:cubicBezTo>
                    <a:pt x="101" y="97"/>
                    <a:pt x="97" y="101"/>
                    <a:pt x="92" y="101"/>
                  </a:cubicBezTo>
                  <a:close/>
                  <a:moveTo>
                    <a:pt x="122" y="143"/>
                  </a:moveTo>
                  <a:cubicBezTo>
                    <a:pt x="120" y="145"/>
                    <a:pt x="119" y="147"/>
                    <a:pt x="120" y="149"/>
                  </a:cubicBezTo>
                  <a:cubicBezTo>
                    <a:pt x="122" y="151"/>
                    <a:pt x="124" y="152"/>
                    <a:pt x="126" y="151"/>
                  </a:cubicBezTo>
                  <a:cubicBezTo>
                    <a:pt x="128" y="150"/>
                    <a:pt x="129" y="147"/>
                    <a:pt x="128" y="145"/>
                  </a:cubicBezTo>
                  <a:cubicBezTo>
                    <a:pt x="127" y="143"/>
                    <a:pt x="124" y="142"/>
                    <a:pt x="122" y="143"/>
                  </a:cubicBezTo>
                  <a:close/>
                  <a:moveTo>
                    <a:pt x="92" y="151"/>
                  </a:moveTo>
                  <a:cubicBezTo>
                    <a:pt x="90" y="151"/>
                    <a:pt x="88" y="153"/>
                    <a:pt x="88" y="156"/>
                  </a:cubicBezTo>
                  <a:cubicBezTo>
                    <a:pt x="88" y="158"/>
                    <a:pt x="90" y="160"/>
                    <a:pt x="92" y="160"/>
                  </a:cubicBezTo>
                  <a:cubicBezTo>
                    <a:pt x="95" y="160"/>
                    <a:pt x="97" y="158"/>
                    <a:pt x="97" y="156"/>
                  </a:cubicBezTo>
                  <a:cubicBezTo>
                    <a:pt x="97" y="153"/>
                    <a:pt x="95" y="151"/>
                    <a:pt x="92" y="151"/>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12" name="Group 11"/>
          <p:cNvGrpSpPr/>
          <p:nvPr/>
        </p:nvGrpSpPr>
        <p:grpSpPr>
          <a:xfrm>
            <a:off x="0" y="2740379"/>
            <a:ext cx="12192000" cy="1389255"/>
            <a:chOff x="0" y="2740379"/>
            <a:chExt cx="12192000" cy="1389255"/>
          </a:xfrm>
        </p:grpSpPr>
        <p:sp>
          <p:nvSpPr>
            <p:cNvPr id="13" name="Rectangle 12"/>
            <p:cNvSpPr/>
            <p:nvPr/>
          </p:nvSpPr>
          <p:spPr>
            <a:xfrm>
              <a:off x="0" y="2740379"/>
              <a:ext cx="12192000" cy="1389255"/>
            </a:xfrm>
            <a:prstGeom prst="rect">
              <a:avLst/>
            </a:prstGeom>
            <a:solidFill>
              <a:srgbClr val="01A4F5">
                <a:alpha val="84706"/>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14" name="TextBox 13"/>
            <p:cNvSpPr txBox="1"/>
            <p:nvPr/>
          </p:nvSpPr>
          <p:spPr>
            <a:xfrm>
              <a:off x="1854593" y="3141176"/>
              <a:ext cx="9646107" cy="646331"/>
            </a:xfrm>
            <a:prstGeom prst="rect">
              <a:avLst/>
            </a:prstGeom>
            <a:noFill/>
          </p:spPr>
          <p:txBody>
            <a:bodyPr wrap="square" rtlCol="0">
              <a:spAutoFit/>
            </a:bodyPr>
            <a:lstStyle/>
            <a:p>
              <a:r>
                <a:rPr lang="en-US" sz="3600" dirty="0">
                  <a:solidFill>
                    <a:schemeClr val="bg1"/>
                  </a:solidFill>
                  <a:latin typeface="Bebas Neue" panose="020B0606020202050201" pitchFamily="34" charset="0"/>
                </a:rPr>
                <a:t>section 2: Introduction to Containers and Docker</a:t>
              </a:r>
            </a:p>
          </p:txBody>
        </p:sp>
        <p:sp>
          <p:nvSpPr>
            <p:cNvPr id="15" name="Freeform 513"/>
            <p:cNvSpPr>
              <a:spLocks noEditPoints="1"/>
            </p:cNvSpPr>
            <p:nvPr/>
          </p:nvSpPr>
          <p:spPr bwMode="auto">
            <a:xfrm>
              <a:off x="1019330" y="3245475"/>
              <a:ext cx="387524" cy="377444"/>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16" name="Group 15"/>
          <p:cNvGrpSpPr/>
          <p:nvPr/>
        </p:nvGrpSpPr>
        <p:grpSpPr>
          <a:xfrm>
            <a:off x="0" y="4129242"/>
            <a:ext cx="12192000" cy="1364443"/>
            <a:chOff x="0" y="4129242"/>
            <a:chExt cx="12192000" cy="1364443"/>
          </a:xfrm>
        </p:grpSpPr>
        <p:sp>
          <p:nvSpPr>
            <p:cNvPr id="17" name="Rectangle 16"/>
            <p:cNvSpPr/>
            <p:nvPr/>
          </p:nvSpPr>
          <p:spPr>
            <a:xfrm>
              <a:off x="0" y="4129242"/>
              <a:ext cx="12192000" cy="1364443"/>
            </a:xfrm>
            <a:prstGeom prst="rect">
              <a:avLst/>
            </a:prstGeom>
            <a:solidFill>
              <a:srgbClr val="34BBFE">
                <a:alpha val="84706"/>
              </a:srgbClr>
            </a:solidFill>
            <a:ln>
              <a:noFill/>
            </a:ln>
            <a:effectLst/>
          </p:spPr>
          <p:txBody>
            <a:bodyPr lIns="45719" tIns="45719" rIns="45719" bIns="45719" anchor="ctr"/>
            <a:lstStyle/>
            <a:p>
              <a:endParaRPr lang="en-US" dirty="0">
                <a:solidFill>
                  <a:prstClr val="white"/>
                </a:solidFill>
                <a:latin typeface="Roboto Light"/>
                <a:cs typeface="Lato" charset="0"/>
              </a:endParaRPr>
            </a:p>
          </p:txBody>
        </p:sp>
        <p:sp>
          <p:nvSpPr>
            <p:cNvPr id="18" name="TextBox 17"/>
            <p:cNvSpPr txBox="1"/>
            <p:nvPr/>
          </p:nvSpPr>
          <p:spPr>
            <a:xfrm>
              <a:off x="1854594" y="4536989"/>
              <a:ext cx="9165340" cy="646331"/>
            </a:xfrm>
            <a:prstGeom prst="rect">
              <a:avLst/>
            </a:prstGeom>
            <a:noFill/>
          </p:spPr>
          <p:txBody>
            <a:bodyPr wrap="square" rtlCol="0">
              <a:spAutoFit/>
            </a:bodyPr>
            <a:lstStyle/>
            <a:p>
              <a:r>
                <a:rPr lang="en-US" sz="3600" dirty="0">
                  <a:solidFill>
                    <a:prstClr val="white"/>
                  </a:solidFill>
                  <a:latin typeface="Bebas Neue" panose="020B0606020202050201" pitchFamily="34" charset="0"/>
                </a:rPr>
                <a:t>section 3: Diving Deeper into Docker and Containers</a:t>
              </a:r>
            </a:p>
          </p:txBody>
        </p:sp>
        <p:sp>
          <p:nvSpPr>
            <p:cNvPr id="19" name="Freeform 154"/>
            <p:cNvSpPr>
              <a:spLocks noEditPoints="1"/>
            </p:cNvSpPr>
            <p:nvPr/>
          </p:nvSpPr>
          <p:spPr bwMode="auto">
            <a:xfrm>
              <a:off x="1019330" y="4685548"/>
              <a:ext cx="378439" cy="309020"/>
            </a:xfrm>
            <a:custGeom>
              <a:avLst/>
              <a:gdLst>
                <a:gd name="T0" fmla="*/ 111 w 186"/>
                <a:gd name="T1" fmla="*/ 95 h 152"/>
                <a:gd name="T2" fmla="*/ 122 w 186"/>
                <a:gd name="T3" fmla="*/ 55 h 152"/>
                <a:gd name="T4" fmla="*/ 110 w 186"/>
                <a:gd name="T5" fmla="*/ 3 h 152"/>
                <a:gd name="T6" fmla="*/ 80 w 186"/>
                <a:gd name="T7" fmla="*/ 4 h 152"/>
                <a:gd name="T8" fmla="*/ 64 w 186"/>
                <a:gd name="T9" fmla="*/ 54 h 152"/>
                <a:gd name="T10" fmla="*/ 74 w 186"/>
                <a:gd name="T11" fmla="*/ 95 h 152"/>
                <a:gd name="T12" fmla="*/ 29 w 186"/>
                <a:gd name="T13" fmla="*/ 147 h 152"/>
                <a:gd name="T14" fmla="*/ 152 w 186"/>
                <a:gd name="T15" fmla="*/ 152 h 152"/>
                <a:gd name="T16" fmla="*/ 126 w 186"/>
                <a:gd name="T17" fmla="*/ 115 h 152"/>
                <a:gd name="T18" fmla="*/ 61 w 186"/>
                <a:gd name="T19" fmla="*/ 123 h 152"/>
                <a:gd name="T20" fmla="*/ 83 w 186"/>
                <a:gd name="T21" fmla="*/ 95 h 152"/>
                <a:gd name="T22" fmla="*/ 72 w 186"/>
                <a:gd name="T23" fmla="*/ 68 h 152"/>
                <a:gd name="T24" fmla="*/ 72 w 186"/>
                <a:gd name="T25" fmla="*/ 51 h 152"/>
                <a:gd name="T26" fmla="*/ 84 w 186"/>
                <a:gd name="T27" fmla="*/ 12 h 152"/>
                <a:gd name="T28" fmla="*/ 98 w 186"/>
                <a:gd name="T29" fmla="*/ 8 h 152"/>
                <a:gd name="T30" fmla="*/ 114 w 186"/>
                <a:gd name="T31" fmla="*/ 23 h 152"/>
                <a:gd name="T32" fmla="*/ 113 w 186"/>
                <a:gd name="T33" fmla="*/ 57 h 152"/>
                <a:gd name="T34" fmla="*/ 112 w 186"/>
                <a:gd name="T35" fmla="*/ 69 h 152"/>
                <a:gd name="T36" fmla="*/ 124 w 186"/>
                <a:gd name="T37" fmla="*/ 123 h 152"/>
                <a:gd name="T38" fmla="*/ 147 w 186"/>
                <a:gd name="T39" fmla="*/ 143 h 152"/>
                <a:gd name="T40" fmla="*/ 20 w 186"/>
                <a:gd name="T41" fmla="*/ 113 h 152"/>
                <a:gd name="T42" fmla="*/ 29 w 186"/>
                <a:gd name="T43" fmla="*/ 69 h 152"/>
                <a:gd name="T44" fmla="*/ 29 w 186"/>
                <a:gd name="T45" fmla="*/ 68 h 152"/>
                <a:gd name="T46" fmla="*/ 29 w 186"/>
                <a:gd name="T47" fmla="*/ 55 h 152"/>
                <a:gd name="T48" fmla="*/ 35 w 186"/>
                <a:gd name="T49" fmla="*/ 28 h 152"/>
                <a:gd name="T50" fmla="*/ 46 w 186"/>
                <a:gd name="T51" fmla="*/ 25 h 152"/>
                <a:gd name="T52" fmla="*/ 53 w 186"/>
                <a:gd name="T53" fmla="*/ 22 h 152"/>
                <a:gd name="T54" fmla="*/ 46 w 186"/>
                <a:gd name="T55" fmla="*/ 17 h 152"/>
                <a:gd name="T56" fmla="*/ 18 w 186"/>
                <a:gd name="T57" fmla="*/ 36 h 152"/>
                <a:gd name="T58" fmla="*/ 22 w 186"/>
                <a:gd name="T59" fmla="*/ 74 h 152"/>
                <a:gd name="T60" fmla="*/ 18 w 186"/>
                <a:gd name="T61" fmla="*/ 105 h 152"/>
                <a:gd name="T62" fmla="*/ 4 w 186"/>
                <a:gd name="T63" fmla="*/ 135 h 152"/>
                <a:gd name="T64" fmla="*/ 27 w 186"/>
                <a:gd name="T65" fmla="*/ 126 h 152"/>
                <a:gd name="T66" fmla="*/ 20 w 186"/>
                <a:gd name="T67" fmla="*/ 113 h 152"/>
                <a:gd name="T68" fmla="*/ 158 w 186"/>
                <a:gd name="T69" fmla="*/ 91 h 152"/>
                <a:gd name="T70" fmla="*/ 164 w 186"/>
                <a:gd name="T71" fmla="*/ 59 h 152"/>
                <a:gd name="T72" fmla="*/ 153 w 186"/>
                <a:gd name="T73" fmla="*/ 20 h 152"/>
                <a:gd name="T74" fmla="*/ 131 w 186"/>
                <a:gd name="T75" fmla="*/ 18 h 152"/>
                <a:gd name="T76" fmla="*/ 134 w 186"/>
                <a:gd name="T77" fmla="*/ 26 h 152"/>
                <a:gd name="T78" fmla="*/ 149 w 186"/>
                <a:gd name="T79" fmla="*/ 27 h 152"/>
                <a:gd name="T80" fmla="*/ 159 w 186"/>
                <a:gd name="T81" fmla="*/ 39 h 152"/>
                <a:gd name="T82" fmla="*/ 156 w 186"/>
                <a:gd name="T83" fmla="*/ 61 h 152"/>
                <a:gd name="T84" fmla="*/ 157 w 186"/>
                <a:gd name="T85" fmla="*/ 69 h 152"/>
                <a:gd name="T86" fmla="*/ 150 w 186"/>
                <a:gd name="T87" fmla="*/ 91 h 152"/>
                <a:gd name="T88" fmla="*/ 177 w 186"/>
                <a:gd name="T89" fmla="*/ 126 h 152"/>
                <a:gd name="T90" fmla="*/ 163 w 186"/>
                <a:gd name="T91" fmla="*/ 135 h 152"/>
                <a:gd name="T92" fmla="*/ 186 w 186"/>
                <a:gd name="T93" fmla="*/ 13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6" h="152">
                  <a:moveTo>
                    <a:pt x="126" y="115"/>
                  </a:moveTo>
                  <a:cubicBezTo>
                    <a:pt x="126" y="115"/>
                    <a:pt x="111" y="111"/>
                    <a:pt x="111" y="95"/>
                  </a:cubicBezTo>
                  <a:cubicBezTo>
                    <a:pt x="111" y="81"/>
                    <a:pt x="117" y="76"/>
                    <a:pt x="120" y="73"/>
                  </a:cubicBezTo>
                  <a:cubicBezTo>
                    <a:pt x="120" y="73"/>
                    <a:pt x="125" y="69"/>
                    <a:pt x="122" y="55"/>
                  </a:cubicBezTo>
                  <a:cubicBezTo>
                    <a:pt x="127" y="47"/>
                    <a:pt x="129" y="35"/>
                    <a:pt x="122" y="19"/>
                  </a:cubicBezTo>
                  <a:cubicBezTo>
                    <a:pt x="118" y="10"/>
                    <a:pt x="115" y="5"/>
                    <a:pt x="110" y="3"/>
                  </a:cubicBezTo>
                  <a:cubicBezTo>
                    <a:pt x="106" y="0"/>
                    <a:pt x="102" y="0"/>
                    <a:pt x="98" y="0"/>
                  </a:cubicBezTo>
                  <a:cubicBezTo>
                    <a:pt x="90" y="0"/>
                    <a:pt x="83" y="2"/>
                    <a:pt x="80" y="4"/>
                  </a:cubicBezTo>
                  <a:cubicBezTo>
                    <a:pt x="72" y="8"/>
                    <a:pt x="66" y="12"/>
                    <a:pt x="61" y="25"/>
                  </a:cubicBezTo>
                  <a:cubicBezTo>
                    <a:pt x="56" y="36"/>
                    <a:pt x="62" y="48"/>
                    <a:pt x="64" y="54"/>
                  </a:cubicBezTo>
                  <a:cubicBezTo>
                    <a:pt x="61" y="68"/>
                    <a:pt x="66" y="73"/>
                    <a:pt x="66" y="73"/>
                  </a:cubicBezTo>
                  <a:cubicBezTo>
                    <a:pt x="68" y="76"/>
                    <a:pt x="74" y="81"/>
                    <a:pt x="74" y="95"/>
                  </a:cubicBezTo>
                  <a:cubicBezTo>
                    <a:pt x="74" y="111"/>
                    <a:pt x="59" y="115"/>
                    <a:pt x="59" y="115"/>
                  </a:cubicBezTo>
                  <a:cubicBezTo>
                    <a:pt x="50" y="118"/>
                    <a:pt x="29" y="125"/>
                    <a:pt x="29" y="147"/>
                  </a:cubicBezTo>
                  <a:cubicBezTo>
                    <a:pt x="29" y="147"/>
                    <a:pt x="29" y="152"/>
                    <a:pt x="34" y="152"/>
                  </a:cubicBezTo>
                  <a:cubicBezTo>
                    <a:pt x="152" y="152"/>
                    <a:pt x="152" y="152"/>
                    <a:pt x="152" y="152"/>
                  </a:cubicBezTo>
                  <a:cubicBezTo>
                    <a:pt x="156" y="152"/>
                    <a:pt x="156" y="147"/>
                    <a:pt x="156" y="147"/>
                  </a:cubicBezTo>
                  <a:cubicBezTo>
                    <a:pt x="156" y="125"/>
                    <a:pt x="136" y="118"/>
                    <a:pt x="126" y="115"/>
                  </a:cubicBezTo>
                  <a:close/>
                  <a:moveTo>
                    <a:pt x="38" y="143"/>
                  </a:moveTo>
                  <a:cubicBezTo>
                    <a:pt x="40" y="131"/>
                    <a:pt x="51" y="127"/>
                    <a:pt x="61" y="123"/>
                  </a:cubicBezTo>
                  <a:cubicBezTo>
                    <a:pt x="62" y="123"/>
                    <a:pt x="62" y="123"/>
                    <a:pt x="62" y="123"/>
                  </a:cubicBezTo>
                  <a:cubicBezTo>
                    <a:pt x="69" y="121"/>
                    <a:pt x="83" y="112"/>
                    <a:pt x="83" y="95"/>
                  </a:cubicBezTo>
                  <a:cubicBezTo>
                    <a:pt x="83" y="80"/>
                    <a:pt x="77" y="73"/>
                    <a:pt x="73" y="69"/>
                  </a:cubicBezTo>
                  <a:cubicBezTo>
                    <a:pt x="73" y="69"/>
                    <a:pt x="72" y="68"/>
                    <a:pt x="72" y="68"/>
                  </a:cubicBezTo>
                  <a:cubicBezTo>
                    <a:pt x="72" y="67"/>
                    <a:pt x="71" y="64"/>
                    <a:pt x="73" y="56"/>
                  </a:cubicBezTo>
                  <a:cubicBezTo>
                    <a:pt x="73" y="53"/>
                    <a:pt x="72" y="51"/>
                    <a:pt x="72" y="51"/>
                  </a:cubicBezTo>
                  <a:cubicBezTo>
                    <a:pt x="70" y="45"/>
                    <a:pt x="65" y="36"/>
                    <a:pt x="69" y="28"/>
                  </a:cubicBezTo>
                  <a:cubicBezTo>
                    <a:pt x="73" y="17"/>
                    <a:pt x="77" y="15"/>
                    <a:pt x="84" y="12"/>
                  </a:cubicBezTo>
                  <a:cubicBezTo>
                    <a:pt x="84" y="12"/>
                    <a:pt x="84" y="12"/>
                    <a:pt x="85" y="11"/>
                  </a:cubicBezTo>
                  <a:cubicBezTo>
                    <a:pt x="86" y="10"/>
                    <a:pt x="92" y="8"/>
                    <a:pt x="98" y="8"/>
                  </a:cubicBezTo>
                  <a:cubicBezTo>
                    <a:pt x="101" y="8"/>
                    <a:pt x="104" y="9"/>
                    <a:pt x="106" y="10"/>
                  </a:cubicBezTo>
                  <a:cubicBezTo>
                    <a:pt x="108" y="11"/>
                    <a:pt x="111" y="14"/>
                    <a:pt x="114" y="23"/>
                  </a:cubicBezTo>
                  <a:cubicBezTo>
                    <a:pt x="121" y="38"/>
                    <a:pt x="117" y="47"/>
                    <a:pt x="115" y="50"/>
                  </a:cubicBezTo>
                  <a:cubicBezTo>
                    <a:pt x="113" y="52"/>
                    <a:pt x="113" y="54"/>
                    <a:pt x="113" y="57"/>
                  </a:cubicBezTo>
                  <a:cubicBezTo>
                    <a:pt x="115" y="64"/>
                    <a:pt x="114" y="67"/>
                    <a:pt x="114" y="67"/>
                  </a:cubicBezTo>
                  <a:cubicBezTo>
                    <a:pt x="114" y="67"/>
                    <a:pt x="113" y="69"/>
                    <a:pt x="112" y="69"/>
                  </a:cubicBezTo>
                  <a:cubicBezTo>
                    <a:pt x="109" y="73"/>
                    <a:pt x="103" y="80"/>
                    <a:pt x="103" y="95"/>
                  </a:cubicBezTo>
                  <a:cubicBezTo>
                    <a:pt x="103" y="112"/>
                    <a:pt x="116" y="121"/>
                    <a:pt x="124" y="123"/>
                  </a:cubicBezTo>
                  <a:cubicBezTo>
                    <a:pt x="124" y="123"/>
                    <a:pt x="124" y="123"/>
                    <a:pt x="124" y="123"/>
                  </a:cubicBezTo>
                  <a:cubicBezTo>
                    <a:pt x="135" y="127"/>
                    <a:pt x="145" y="131"/>
                    <a:pt x="147" y="143"/>
                  </a:cubicBezTo>
                  <a:lnTo>
                    <a:pt x="38" y="143"/>
                  </a:lnTo>
                  <a:close/>
                  <a:moveTo>
                    <a:pt x="20" y="113"/>
                  </a:moveTo>
                  <a:cubicBezTo>
                    <a:pt x="26" y="112"/>
                    <a:pt x="36" y="105"/>
                    <a:pt x="36" y="91"/>
                  </a:cubicBezTo>
                  <a:cubicBezTo>
                    <a:pt x="36" y="78"/>
                    <a:pt x="32" y="72"/>
                    <a:pt x="29" y="69"/>
                  </a:cubicBezTo>
                  <a:cubicBezTo>
                    <a:pt x="29" y="69"/>
                    <a:pt x="29" y="69"/>
                    <a:pt x="29" y="69"/>
                  </a:cubicBezTo>
                  <a:cubicBezTo>
                    <a:pt x="29" y="69"/>
                    <a:pt x="29" y="69"/>
                    <a:pt x="29" y="68"/>
                  </a:cubicBezTo>
                  <a:cubicBezTo>
                    <a:pt x="29" y="68"/>
                    <a:pt x="28" y="66"/>
                    <a:pt x="29" y="61"/>
                  </a:cubicBezTo>
                  <a:cubicBezTo>
                    <a:pt x="30" y="59"/>
                    <a:pt x="29" y="57"/>
                    <a:pt x="29" y="55"/>
                  </a:cubicBezTo>
                  <a:cubicBezTo>
                    <a:pt x="27" y="52"/>
                    <a:pt x="24" y="45"/>
                    <a:pt x="26" y="39"/>
                  </a:cubicBezTo>
                  <a:cubicBezTo>
                    <a:pt x="30" y="30"/>
                    <a:pt x="31" y="30"/>
                    <a:pt x="35" y="28"/>
                  </a:cubicBezTo>
                  <a:cubicBezTo>
                    <a:pt x="36" y="28"/>
                    <a:pt x="36" y="27"/>
                    <a:pt x="37" y="27"/>
                  </a:cubicBezTo>
                  <a:cubicBezTo>
                    <a:pt x="38" y="27"/>
                    <a:pt x="42" y="25"/>
                    <a:pt x="46" y="25"/>
                  </a:cubicBezTo>
                  <a:cubicBezTo>
                    <a:pt x="48" y="25"/>
                    <a:pt x="50" y="25"/>
                    <a:pt x="52" y="26"/>
                  </a:cubicBezTo>
                  <a:cubicBezTo>
                    <a:pt x="52" y="25"/>
                    <a:pt x="52" y="23"/>
                    <a:pt x="53" y="22"/>
                  </a:cubicBezTo>
                  <a:cubicBezTo>
                    <a:pt x="53" y="20"/>
                    <a:pt x="54" y="19"/>
                    <a:pt x="55" y="18"/>
                  </a:cubicBezTo>
                  <a:cubicBezTo>
                    <a:pt x="52" y="17"/>
                    <a:pt x="49" y="17"/>
                    <a:pt x="46" y="17"/>
                  </a:cubicBezTo>
                  <a:cubicBezTo>
                    <a:pt x="40" y="17"/>
                    <a:pt x="34" y="19"/>
                    <a:pt x="32" y="20"/>
                  </a:cubicBezTo>
                  <a:cubicBezTo>
                    <a:pt x="25" y="23"/>
                    <a:pt x="22" y="26"/>
                    <a:pt x="18" y="36"/>
                  </a:cubicBezTo>
                  <a:cubicBezTo>
                    <a:pt x="15" y="45"/>
                    <a:pt x="19" y="54"/>
                    <a:pt x="21" y="59"/>
                  </a:cubicBezTo>
                  <a:cubicBezTo>
                    <a:pt x="18" y="70"/>
                    <a:pt x="22" y="74"/>
                    <a:pt x="22" y="74"/>
                  </a:cubicBezTo>
                  <a:cubicBezTo>
                    <a:pt x="24" y="76"/>
                    <a:pt x="27" y="80"/>
                    <a:pt x="27" y="91"/>
                  </a:cubicBezTo>
                  <a:cubicBezTo>
                    <a:pt x="27" y="103"/>
                    <a:pt x="18" y="105"/>
                    <a:pt x="18" y="105"/>
                  </a:cubicBezTo>
                  <a:cubicBezTo>
                    <a:pt x="10" y="108"/>
                    <a:pt x="0" y="114"/>
                    <a:pt x="0" y="130"/>
                  </a:cubicBezTo>
                  <a:cubicBezTo>
                    <a:pt x="0" y="130"/>
                    <a:pt x="0" y="135"/>
                    <a:pt x="4" y="135"/>
                  </a:cubicBezTo>
                  <a:cubicBezTo>
                    <a:pt x="23" y="135"/>
                    <a:pt x="23" y="135"/>
                    <a:pt x="23" y="135"/>
                  </a:cubicBezTo>
                  <a:cubicBezTo>
                    <a:pt x="24" y="132"/>
                    <a:pt x="25" y="129"/>
                    <a:pt x="27" y="126"/>
                  </a:cubicBezTo>
                  <a:cubicBezTo>
                    <a:pt x="9" y="126"/>
                    <a:pt x="9" y="126"/>
                    <a:pt x="9" y="126"/>
                  </a:cubicBezTo>
                  <a:cubicBezTo>
                    <a:pt x="10" y="118"/>
                    <a:pt x="15" y="115"/>
                    <a:pt x="20" y="113"/>
                  </a:cubicBezTo>
                  <a:close/>
                  <a:moveTo>
                    <a:pt x="168" y="105"/>
                  </a:moveTo>
                  <a:cubicBezTo>
                    <a:pt x="168" y="105"/>
                    <a:pt x="158" y="103"/>
                    <a:pt x="158" y="91"/>
                  </a:cubicBezTo>
                  <a:cubicBezTo>
                    <a:pt x="158" y="80"/>
                    <a:pt x="161" y="76"/>
                    <a:pt x="163" y="74"/>
                  </a:cubicBezTo>
                  <a:cubicBezTo>
                    <a:pt x="163" y="74"/>
                    <a:pt x="167" y="70"/>
                    <a:pt x="164" y="59"/>
                  </a:cubicBezTo>
                  <a:cubicBezTo>
                    <a:pt x="167" y="54"/>
                    <a:pt x="171" y="45"/>
                    <a:pt x="167" y="36"/>
                  </a:cubicBezTo>
                  <a:cubicBezTo>
                    <a:pt x="163" y="26"/>
                    <a:pt x="160" y="23"/>
                    <a:pt x="153" y="20"/>
                  </a:cubicBezTo>
                  <a:cubicBezTo>
                    <a:pt x="151" y="19"/>
                    <a:pt x="145" y="17"/>
                    <a:pt x="139" y="17"/>
                  </a:cubicBezTo>
                  <a:cubicBezTo>
                    <a:pt x="136" y="17"/>
                    <a:pt x="133" y="17"/>
                    <a:pt x="131" y="18"/>
                  </a:cubicBezTo>
                  <a:cubicBezTo>
                    <a:pt x="132" y="21"/>
                    <a:pt x="133" y="24"/>
                    <a:pt x="133" y="26"/>
                  </a:cubicBezTo>
                  <a:cubicBezTo>
                    <a:pt x="133" y="26"/>
                    <a:pt x="134" y="26"/>
                    <a:pt x="134" y="26"/>
                  </a:cubicBezTo>
                  <a:cubicBezTo>
                    <a:pt x="135" y="25"/>
                    <a:pt x="137" y="25"/>
                    <a:pt x="139" y="25"/>
                  </a:cubicBezTo>
                  <a:cubicBezTo>
                    <a:pt x="144" y="25"/>
                    <a:pt x="148" y="27"/>
                    <a:pt x="149" y="27"/>
                  </a:cubicBezTo>
                  <a:cubicBezTo>
                    <a:pt x="149" y="27"/>
                    <a:pt x="150" y="28"/>
                    <a:pt x="150" y="28"/>
                  </a:cubicBezTo>
                  <a:cubicBezTo>
                    <a:pt x="154" y="30"/>
                    <a:pt x="156" y="30"/>
                    <a:pt x="159" y="39"/>
                  </a:cubicBezTo>
                  <a:cubicBezTo>
                    <a:pt x="162" y="45"/>
                    <a:pt x="159" y="52"/>
                    <a:pt x="157" y="55"/>
                  </a:cubicBezTo>
                  <a:cubicBezTo>
                    <a:pt x="156" y="57"/>
                    <a:pt x="156" y="59"/>
                    <a:pt x="156" y="61"/>
                  </a:cubicBezTo>
                  <a:cubicBezTo>
                    <a:pt x="157" y="66"/>
                    <a:pt x="157" y="68"/>
                    <a:pt x="157" y="68"/>
                  </a:cubicBezTo>
                  <a:cubicBezTo>
                    <a:pt x="157" y="69"/>
                    <a:pt x="157" y="69"/>
                    <a:pt x="157" y="69"/>
                  </a:cubicBezTo>
                  <a:cubicBezTo>
                    <a:pt x="156" y="69"/>
                    <a:pt x="156" y="69"/>
                    <a:pt x="156" y="69"/>
                  </a:cubicBezTo>
                  <a:cubicBezTo>
                    <a:pt x="154" y="72"/>
                    <a:pt x="150" y="78"/>
                    <a:pt x="150" y="91"/>
                  </a:cubicBezTo>
                  <a:cubicBezTo>
                    <a:pt x="150" y="105"/>
                    <a:pt x="160" y="112"/>
                    <a:pt x="165" y="113"/>
                  </a:cubicBezTo>
                  <a:cubicBezTo>
                    <a:pt x="171" y="115"/>
                    <a:pt x="176" y="118"/>
                    <a:pt x="177" y="126"/>
                  </a:cubicBezTo>
                  <a:cubicBezTo>
                    <a:pt x="159" y="126"/>
                    <a:pt x="159" y="126"/>
                    <a:pt x="159" y="126"/>
                  </a:cubicBezTo>
                  <a:cubicBezTo>
                    <a:pt x="160" y="129"/>
                    <a:pt x="162" y="132"/>
                    <a:pt x="163" y="135"/>
                  </a:cubicBezTo>
                  <a:cubicBezTo>
                    <a:pt x="181" y="135"/>
                    <a:pt x="181" y="135"/>
                    <a:pt x="181" y="135"/>
                  </a:cubicBezTo>
                  <a:cubicBezTo>
                    <a:pt x="186" y="135"/>
                    <a:pt x="186" y="130"/>
                    <a:pt x="186" y="130"/>
                  </a:cubicBezTo>
                  <a:cubicBezTo>
                    <a:pt x="186" y="114"/>
                    <a:pt x="175" y="108"/>
                    <a:pt x="168" y="105"/>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1" name="Rectangle 20"/>
          <p:cNvSpPr/>
          <p:nvPr/>
        </p:nvSpPr>
        <p:spPr>
          <a:xfrm>
            <a:off x="0" y="5493685"/>
            <a:ext cx="12192000" cy="1393783"/>
          </a:xfrm>
          <a:prstGeom prst="rect">
            <a:avLst/>
          </a:prstGeom>
          <a:solidFill>
            <a:srgbClr val="76D1FE">
              <a:alpha val="84706"/>
            </a:srgbClr>
          </a:solidFill>
          <a:ln>
            <a:noFill/>
          </a:ln>
          <a:effectLst/>
        </p:spPr>
        <p:txBody>
          <a:bodyPr lIns="45719" tIns="45719" rIns="45719" bIns="45719" anchor="ctr"/>
          <a:lstStyle/>
          <a:p>
            <a:endParaRPr lang="en-US" dirty="0">
              <a:solidFill>
                <a:prstClr val="white"/>
              </a:solidFill>
              <a:latin typeface="Roboto Light"/>
              <a:cs typeface="Lato" charset="0"/>
            </a:endParaRPr>
          </a:p>
        </p:txBody>
      </p:sp>
    </p:spTree>
    <p:extLst>
      <p:ext uri="{BB962C8B-B14F-4D97-AF65-F5344CB8AC3E}">
        <p14:creationId xmlns:p14="http://schemas.microsoft.com/office/powerpoint/2010/main" val="38864915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images.unsplash.com/photo-1428677361686-f9d23be145c9?ixlib=rb-0.3.5&amp;q=80&amp;fm=jpg&amp;crop=entropy&amp;s=8b7a53570a0fd38ef8de412217d29f73"/>
          <p:cNvPicPr>
            <a:picLocks noChangeAspect="1" noChangeArrowheads="1"/>
          </p:cNvPicPr>
          <p:nvPr/>
        </p:nvPicPr>
        <p:blipFill>
          <a:blip r:embed="rId2" cstate="print">
            <a:extLst>
              <a:ext uri="{28A0092B-C50C-407E-A947-70E740481C1C}">
                <a14:useLocalDpi xmlns:a14="http://schemas.microsoft.com/office/drawing/2010/main" val="0"/>
              </a:ext>
            </a:extLst>
          </a:blip>
          <a:srcRect l="18961" t="565" r="22559" b="49907"/>
          <a:stretch>
            <a:fillRect/>
          </a:stretch>
        </p:blipFill>
        <p:spPr bwMode="auto">
          <a:xfrm>
            <a:off x="0" y="-12927"/>
            <a:ext cx="12192000" cy="6883854"/>
          </a:xfrm>
          <a:custGeom>
            <a:avLst/>
            <a:gdLst>
              <a:gd name="connsiteX0" fmla="*/ 0 w 12192000"/>
              <a:gd name="connsiteY0" fmla="*/ 0 h 6883854"/>
              <a:gd name="connsiteX1" fmla="*/ 12192000 w 12192000"/>
              <a:gd name="connsiteY1" fmla="*/ 0 h 6883854"/>
              <a:gd name="connsiteX2" fmla="*/ 12192000 w 12192000"/>
              <a:gd name="connsiteY2" fmla="*/ 6883854 h 6883854"/>
              <a:gd name="connsiteX3" fmla="*/ 0 w 12192000"/>
              <a:gd name="connsiteY3" fmla="*/ 6883854 h 6883854"/>
            </a:gdLst>
            <a:ahLst/>
            <a:cxnLst>
              <a:cxn ang="0">
                <a:pos x="connsiteX0" y="connsiteY0"/>
              </a:cxn>
              <a:cxn ang="0">
                <a:pos x="connsiteX1" y="connsiteY1"/>
              </a:cxn>
              <a:cxn ang="0">
                <a:pos x="connsiteX2" y="connsiteY2"/>
              </a:cxn>
              <a:cxn ang="0">
                <a:pos x="connsiteX3" y="connsiteY3"/>
              </a:cxn>
            </a:cxnLst>
            <a:rect l="l" t="t" r="r" b="b"/>
            <a:pathLst>
              <a:path w="12192000" h="6883854">
                <a:moveTo>
                  <a:pt x="0" y="0"/>
                </a:moveTo>
                <a:lnTo>
                  <a:pt x="12192000" y="0"/>
                </a:lnTo>
                <a:lnTo>
                  <a:pt x="12192000" y="6883854"/>
                </a:lnTo>
                <a:lnTo>
                  <a:pt x="0" y="6883854"/>
                </a:lnTo>
                <a:close/>
              </a:path>
            </a:pathLst>
          </a:cu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140677" y="-12927"/>
            <a:ext cx="12332677" cy="1389255"/>
            <a:chOff x="-140677" y="-12927"/>
            <a:chExt cx="12332677" cy="1389255"/>
          </a:xfrm>
        </p:grpSpPr>
        <p:sp>
          <p:nvSpPr>
            <p:cNvPr id="6" name="Rectangle 5"/>
            <p:cNvSpPr/>
            <p:nvPr/>
          </p:nvSpPr>
          <p:spPr>
            <a:xfrm>
              <a:off x="0" y="-12927"/>
              <a:ext cx="12192000" cy="1389255"/>
            </a:xfrm>
            <a:prstGeom prst="rect">
              <a:avLst/>
            </a:prstGeom>
            <a:solidFill>
              <a:srgbClr val="006496">
                <a:alpha val="84706"/>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7" name="TextBox 6"/>
            <p:cNvSpPr txBox="1"/>
            <p:nvPr/>
          </p:nvSpPr>
          <p:spPr>
            <a:xfrm>
              <a:off x="-140677" y="311099"/>
              <a:ext cx="4366052" cy="846386"/>
            </a:xfrm>
            <a:prstGeom prst="rect">
              <a:avLst/>
            </a:prstGeom>
            <a:noFill/>
          </p:spPr>
          <p:txBody>
            <a:bodyPr wrap="square" rtlCol="0">
              <a:spAutoFit/>
            </a:bodyPr>
            <a:lstStyle/>
            <a:p>
              <a:pPr algn="ctr"/>
              <a:r>
                <a:rPr lang="en-US" sz="4900" dirty="0">
                  <a:solidFill>
                    <a:schemeClr val="bg1"/>
                  </a:solidFill>
                  <a:latin typeface="Bebas Neue" panose="020B0606020202050201" pitchFamily="34" charset="0"/>
                </a:rPr>
                <a:t>Course agenda</a:t>
              </a:r>
            </a:p>
          </p:txBody>
        </p:sp>
      </p:grpSp>
      <p:grpSp>
        <p:nvGrpSpPr>
          <p:cNvPr id="8" name="Group 7"/>
          <p:cNvGrpSpPr/>
          <p:nvPr/>
        </p:nvGrpSpPr>
        <p:grpSpPr>
          <a:xfrm>
            <a:off x="0" y="1371800"/>
            <a:ext cx="12192000" cy="1368971"/>
            <a:chOff x="0" y="1371800"/>
            <a:chExt cx="12192000" cy="1368971"/>
          </a:xfrm>
        </p:grpSpPr>
        <p:sp>
          <p:nvSpPr>
            <p:cNvPr id="9" name="Rectangle 8"/>
            <p:cNvSpPr/>
            <p:nvPr/>
          </p:nvSpPr>
          <p:spPr>
            <a:xfrm>
              <a:off x="0" y="1371800"/>
              <a:ext cx="12192000" cy="1368971"/>
            </a:xfrm>
            <a:prstGeom prst="rect">
              <a:avLst/>
            </a:prstGeom>
            <a:solidFill>
              <a:srgbClr val="018CCF">
                <a:alpha val="85000"/>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10" name="TextBox 9"/>
            <p:cNvSpPr txBox="1"/>
            <p:nvPr/>
          </p:nvSpPr>
          <p:spPr>
            <a:xfrm>
              <a:off x="1854593" y="1726882"/>
              <a:ext cx="10164581" cy="646331"/>
            </a:xfrm>
            <a:prstGeom prst="rect">
              <a:avLst/>
            </a:prstGeom>
            <a:noFill/>
          </p:spPr>
          <p:txBody>
            <a:bodyPr wrap="square" rtlCol="0">
              <a:spAutoFit/>
            </a:bodyPr>
            <a:lstStyle/>
            <a:p>
              <a:r>
                <a:rPr lang="en-US" sz="3600" dirty="0">
                  <a:solidFill>
                    <a:schemeClr val="bg1"/>
                  </a:solidFill>
                  <a:latin typeface="Bebas Neue" panose="020B0606020202050201" pitchFamily="34" charset="0"/>
                </a:rPr>
                <a:t>section 4: Kubernetes and Container Orchestration</a:t>
              </a:r>
            </a:p>
          </p:txBody>
        </p:sp>
        <p:sp>
          <p:nvSpPr>
            <p:cNvPr id="11" name="Freeform 63"/>
            <p:cNvSpPr>
              <a:spLocks noEditPoints="1"/>
            </p:cNvSpPr>
            <p:nvPr/>
          </p:nvSpPr>
          <p:spPr bwMode="auto">
            <a:xfrm>
              <a:off x="1024433" y="1861391"/>
              <a:ext cx="377319" cy="377319"/>
            </a:xfrm>
            <a:custGeom>
              <a:avLst/>
              <a:gdLst>
                <a:gd name="T0" fmla="*/ 34 w 185"/>
                <a:gd name="T1" fmla="*/ 59 h 185"/>
                <a:gd name="T2" fmla="*/ 41 w 185"/>
                <a:gd name="T3" fmla="*/ 63 h 185"/>
                <a:gd name="T4" fmla="*/ 63 w 185"/>
                <a:gd name="T5" fmla="*/ 143 h 185"/>
                <a:gd name="T6" fmla="*/ 59 w 185"/>
                <a:gd name="T7" fmla="*/ 151 h 185"/>
                <a:gd name="T8" fmla="*/ 63 w 185"/>
                <a:gd name="T9" fmla="*/ 143 h 185"/>
                <a:gd name="T10" fmla="*/ 57 w 185"/>
                <a:gd name="T11" fmla="*/ 40 h 185"/>
                <a:gd name="T12" fmla="*/ 64 w 185"/>
                <a:gd name="T13" fmla="*/ 35 h 185"/>
                <a:gd name="T14" fmla="*/ 122 w 185"/>
                <a:gd name="T15" fmla="*/ 41 h 185"/>
                <a:gd name="T16" fmla="*/ 126 w 185"/>
                <a:gd name="T17" fmla="*/ 34 h 185"/>
                <a:gd name="T18" fmla="*/ 122 w 185"/>
                <a:gd name="T19" fmla="*/ 41 h 185"/>
                <a:gd name="T20" fmla="*/ 34 w 185"/>
                <a:gd name="T21" fmla="*/ 126 h 185"/>
                <a:gd name="T22" fmla="*/ 41 w 185"/>
                <a:gd name="T23" fmla="*/ 122 h 185"/>
                <a:gd name="T24" fmla="*/ 29 w 185"/>
                <a:gd name="T25" fmla="*/ 88 h 185"/>
                <a:gd name="T26" fmla="*/ 29 w 185"/>
                <a:gd name="T27" fmla="*/ 97 h 185"/>
                <a:gd name="T28" fmla="*/ 29 w 185"/>
                <a:gd name="T29" fmla="*/ 88 h 185"/>
                <a:gd name="T30" fmla="*/ 144 w 185"/>
                <a:gd name="T31" fmla="*/ 122 h 185"/>
                <a:gd name="T32" fmla="*/ 151 w 185"/>
                <a:gd name="T33" fmla="*/ 126 h 185"/>
                <a:gd name="T34" fmla="*/ 145 w 185"/>
                <a:gd name="T35" fmla="*/ 57 h 185"/>
                <a:gd name="T36" fmla="*/ 149 w 185"/>
                <a:gd name="T37" fmla="*/ 64 h 185"/>
                <a:gd name="T38" fmla="*/ 145 w 185"/>
                <a:gd name="T39" fmla="*/ 57 h 185"/>
                <a:gd name="T40" fmla="*/ 151 w 185"/>
                <a:gd name="T41" fmla="*/ 92 h 185"/>
                <a:gd name="T42" fmla="*/ 160 w 185"/>
                <a:gd name="T43" fmla="*/ 92 h 185"/>
                <a:gd name="T44" fmla="*/ 92 w 185"/>
                <a:gd name="T45" fmla="*/ 0 h 185"/>
                <a:gd name="T46" fmla="*/ 92 w 185"/>
                <a:gd name="T47" fmla="*/ 185 h 185"/>
                <a:gd name="T48" fmla="*/ 92 w 185"/>
                <a:gd name="T49" fmla="*/ 0 h 185"/>
                <a:gd name="T50" fmla="*/ 8 w 185"/>
                <a:gd name="T51" fmla="*/ 92 h 185"/>
                <a:gd name="T52" fmla="*/ 177 w 185"/>
                <a:gd name="T53" fmla="*/ 92 h 185"/>
                <a:gd name="T54" fmla="*/ 130 w 185"/>
                <a:gd name="T55" fmla="*/ 88 h 185"/>
                <a:gd name="T56" fmla="*/ 97 w 185"/>
                <a:gd name="T57" fmla="*/ 76 h 185"/>
                <a:gd name="T58" fmla="*/ 92 w 185"/>
                <a:gd name="T59" fmla="*/ 25 h 185"/>
                <a:gd name="T60" fmla="*/ 88 w 185"/>
                <a:gd name="T61" fmla="*/ 76 h 185"/>
                <a:gd name="T62" fmla="*/ 92 w 185"/>
                <a:gd name="T63" fmla="*/ 109 h 185"/>
                <a:gd name="T64" fmla="*/ 130 w 185"/>
                <a:gd name="T65" fmla="*/ 97 h 185"/>
                <a:gd name="T66" fmla="*/ 130 w 185"/>
                <a:gd name="T67" fmla="*/ 88 h 185"/>
                <a:gd name="T68" fmla="*/ 84 w 185"/>
                <a:gd name="T69" fmla="*/ 92 h 185"/>
                <a:gd name="T70" fmla="*/ 101 w 185"/>
                <a:gd name="T71" fmla="*/ 92 h 185"/>
                <a:gd name="T72" fmla="*/ 122 w 185"/>
                <a:gd name="T73" fmla="*/ 143 h 185"/>
                <a:gd name="T74" fmla="*/ 126 w 185"/>
                <a:gd name="T75" fmla="*/ 151 h 185"/>
                <a:gd name="T76" fmla="*/ 122 w 185"/>
                <a:gd name="T77" fmla="*/ 143 h 185"/>
                <a:gd name="T78" fmla="*/ 88 w 185"/>
                <a:gd name="T79" fmla="*/ 156 h 185"/>
                <a:gd name="T80" fmla="*/ 97 w 185"/>
                <a:gd name="T81" fmla="*/ 15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5" h="185">
                  <a:moveTo>
                    <a:pt x="40" y="57"/>
                  </a:moveTo>
                  <a:cubicBezTo>
                    <a:pt x="38" y="56"/>
                    <a:pt x="35" y="57"/>
                    <a:pt x="34" y="59"/>
                  </a:cubicBezTo>
                  <a:cubicBezTo>
                    <a:pt x="33" y="61"/>
                    <a:pt x="33" y="63"/>
                    <a:pt x="35" y="64"/>
                  </a:cubicBezTo>
                  <a:cubicBezTo>
                    <a:pt x="37" y="66"/>
                    <a:pt x="40" y="65"/>
                    <a:pt x="41" y="63"/>
                  </a:cubicBezTo>
                  <a:cubicBezTo>
                    <a:pt x="42" y="61"/>
                    <a:pt x="42" y="58"/>
                    <a:pt x="40" y="57"/>
                  </a:cubicBezTo>
                  <a:close/>
                  <a:moveTo>
                    <a:pt x="63" y="143"/>
                  </a:moveTo>
                  <a:cubicBezTo>
                    <a:pt x="61" y="142"/>
                    <a:pt x="58" y="143"/>
                    <a:pt x="57" y="145"/>
                  </a:cubicBezTo>
                  <a:cubicBezTo>
                    <a:pt x="56" y="147"/>
                    <a:pt x="57" y="150"/>
                    <a:pt x="59" y="151"/>
                  </a:cubicBezTo>
                  <a:cubicBezTo>
                    <a:pt x="61" y="152"/>
                    <a:pt x="63" y="151"/>
                    <a:pt x="64" y="149"/>
                  </a:cubicBezTo>
                  <a:cubicBezTo>
                    <a:pt x="66" y="147"/>
                    <a:pt x="65" y="145"/>
                    <a:pt x="63" y="143"/>
                  </a:cubicBezTo>
                  <a:close/>
                  <a:moveTo>
                    <a:pt x="59" y="34"/>
                  </a:moveTo>
                  <a:cubicBezTo>
                    <a:pt x="57" y="35"/>
                    <a:pt x="56" y="38"/>
                    <a:pt x="57" y="40"/>
                  </a:cubicBezTo>
                  <a:cubicBezTo>
                    <a:pt x="58" y="42"/>
                    <a:pt x="61" y="42"/>
                    <a:pt x="63" y="41"/>
                  </a:cubicBezTo>
                  <a:cubicBezTo>
                    <a:pt x="65" y="40"/>
                    <a:pt x="66" y="37"/>
                    <a:pt x="64" y="35"/>
                  </a:cubicBezTo>
                  <a:cubicBezTo>
                    <a:pt x="63" y="33"/>
                    <a:pt x="61" y="33"/>
                    <a:pt x="59" y="34"/>
                  </a:cubicBezTo>
                  <a:close/>
                  <a:moveTo>
                    <a:pt x="122" y="41"/>
                  </a:moveTo>
                  <a:cubicBezTo>
                    <a:pt x="124" y="42"/>
                    <a:pt x="127" y="42"/>
                    <a:pt x="128" y="40"/>
                  </a:cubicBezTo>
                  <a:cubicBezTo>
                    <a:pt x="129" y="38"/>
                    <a:pt x="128" y="35"/>
                    <a:pt x="126" y="34"/>
                  </a:cubicBezTo>
                  <a:cubicBezTo>
                    <a:pt x="124" y="33"/>
                    <a:pt x="122" y="33"/>
                    <a:pt x="120" y="35"/>
                  </a:cubicBezTo>
                  <a:cubicBezTo>
                    <a:pt x="119" y="37"/>
                    <a:pt x="120" y="40"/>
                    <a:pt x="122" y="41"/>
                  </a:cubicBezTo>
                  <a:close/>
                  <a:moveTo>
                    <a:pt x="35" y="120"/>
                  </a:moveTo>
                  <a:cubicBezTo>
                    <a:pt x="33" y="121"/>
                    <a:pt x="33" y="124"/>
                    <a:pt x="34" y="126"/>
                  </a:cubicBezTo>
                  <a:cubicBezTo>
                    <a:pt x="35" y="128"/>
                    <a:pt x="38" y="129"/>
                    <a:pt x="40" y="128"/>
                  </a:cubicBezTo>
                  <a:cubicBezTo>
                    <a:pt x="42" y="126"/>
                    <a:pt x="42" y="124"/>
                    <a:pt x="41" y="122"/>
                  </a:cubicBezTo>
                  <a:cubicBezTo>
                    <a:pt x="40" y="120"/>
                    <a:pt x="37" y="119"/>
                    <a:pt x="35" y="120"/>
                  </a:cubicBezTo>
                  <a:close/>
                  <a:moveTo>
                    <a:pt x="29" y="88"/>
                  </a:moveTo>
                  <a:cubicBezTo>
                    <a:pt x="27" y="88"/>
                    <a:pt x="25" y="90"/>
                    <a:pt x="25" y="92"/>
                  </a:cubicBezTo>
                  <a:cubicBezTo>
                    <a:pt x="25" y="95"/>
                    <a:pt x="27" y="97"/>
                    <a:pt x="29" y="97"/>
                  </a:cubicBezTo>
                  <a:cubicBezTo>
                    <a:pt x="31" y="97"/>
                    <a:pt x="33" y="95"/>
                    <a:pt x="33" y="92"/>
                  </a:cubicBezTo>
                  <a:cubicBezTo>
                    <a:pt x="33" y="90"/>
                    <a:pt x="31" y="88"/>
                    <a:pt x="29" y="88"/>
                  </a:cubicBezTo>
                  <a:close/>
                  <a:moveTo>
                    <a:pt x="149" y="120"/>
                  </a:moveTo>
                  <a:cubicBezTo>
                    <a:pt x="147" y="119"/>
                    <a:pt x="145" y="120"/>
                    <a:pt x="144" y="122"/>
                  </a:cubicBezTo>
                  <a:cubicBezTo>
                    <a:pt x="142" y="124"/>
                    <a:pt x="143" y="126"/>
                    <a:pt x="145" y="128"/>
                  </a:cubicBezTo>
                  <a:cubicBezTo>
                    <a:pt x="147" y="129"/>
                    <a:pt x="150" y="128"/>
                    <a:pt x="151" y="126"/>
                  </a:cubicBezTo>
                  <a:cubicBezTo>
                    <a:pt x="152" y="124"/>
                    <a:pt x="151" y="121"/>
                    <a:pt x="149" y="120"/>
                  </a:cubicBezTo>
                  <a:close/>
                  <a:moveTo>
                    <a:pt x="145" y="57"/>
                  </a:moveTo>
                  <a:cubicBezTo>
                    <a:pt x="143" y="58"/>
                    <a:pt x="142" y="61"/>
                    <a:pt x="144" y="63"/>
                  </a:cubicBezTo>
                  <a:cubicBezTo>
                    <a:pt x="145" y="65"/>
                    <a:pt x="147" y="66"/>
                    <a:pt x="149" y="64"/>
                  </a:cubicBezTo>
                  <a:cubicBezTo>
                    <a:pt x="151" y="63"/>
                    <a:pt x="152" y="61"/>
                    <a:pt x="151" y="59"/>
                  </a:cubicBezTo>
                  <a:cubicBezTo>
                    <a:pt x="150" y="57"/>
                    <a:pt x="147" y="56"/>
                    <a:pt x="145" y="57"/>
                  </a:cubicBezTo>
                  <a:close/>
                  <a:moveTo>
                    <a:pt x="156" y="88"/>
                  </a:moveTo>
                  <a:cubicBezTo>
                    <a:pt x="153" y="88"/>
                    <a:pt x="151" y="90"/>
                    <a:pt x="151" y="92"/>
                  </a:cubicBezTo>
                  <a:cubicBezTo>
                    <a:pt x="151" y="95"/>
                    <a:pt x="153" y="97"/>
                    <a:pt x="156" y="97"/>
                  </a:cubicBezTo>
                  <a:cubicBezTo>
                    <a:pt x="158" y="97"/>
                    <a:pt x="160" y="95"/>
                    <a:pt x="160" y="92"/>
                  </a:cubicBezTo>
                  <a:cubicBezTo>
                    <a:pt x="160" y="90"/>
                    <a:pt x="158" y="88"/>
                    <a:pt x="156" y="88"/>
                  </a:cubicBez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moveTo>
                    <a:pt x="130" y="88"/>
                  </a:moveTo>
                  <a:cubicBezTo>
                    <a:pt x="109" y="88"/>
                    <a:pt x="109" y="88"/>
                    <a:pt x="109" y="88"/>
                  </a:cubicBezTo>
                  <a:cubicBezTo>
                    <a:pt x="107" y="82"/>
                    <a:pt x="103" y="78"/>
                    <a:pt x="97" y="76"/>
                  </a:cubicBezTo>
                  <a:cubicBezTo>
                    <a:pt x="97" y="29"/>
                    <a:pt x="97" y="29"/>
                    <a:pt x="97" y="29"/>
                  </a:cubicBezTo>
                  <a:cubicBezTo>
                    <a:pt x="97" y="27"/>
                    <a:pt x="95" y="25"/>
                    <a:pt x="92" y="25"/>
                  </a:cubicBezTo>
                  <a:cubicBezTo>
                    <a:pt x="90" y="25"/>
                    <a:pt x="88" y="27"/>
                    <a:pt x="88" y="29"/>
                  </a:cubicBezTo>
                  <a:cubicBezTo>
                    <a:pt x="88" y="76"/>
                    <a:pt x="88" y="76"/>
                    <a:pt x="88" y="76"/>
                  </a:cubicBezTo>
                  <a:cubicBezTo>
                    <a:pt x="81" y="78"/>
                    <a:pt x="76" y="84"/>
                    <a:pt x="76" y="92"/>
                  </a:cubicBezTo>
                  <a:cubicBezTo>
                    <a:pt x="76" y="102"/>
                    <a:pt x="83" y="109"/>
                    <a:pt x="92" y="109"/>
                  </a:cubicBezTo>
                  <a:cubicBezTo>
                    <a:pt x="100" y="109"/>
                    <a:pt x="107" y="104"/>
                    <a:pt x="109" y="97"/>
                  </a:cubicBezTo>
                  <a:cubicBezTo>
                    <a:pt x="130" y="97"/>
                    <a:pt x="130" y="97"/>
                    <a:pt x="130" y="97"/>
                  </a:cubicBezTo>
                  <a:cubicBezTo>
                    <a:pt x="133" y="97"/>
                    <a:pt x="135" y="95"/>
                    <a:pt x="135" y="92"/>
                  </a:cubicBezTo>
                  <a:cubicBezTo>
                    <a:pt x="135" y="90"/>
                    <a:pt x="133" y="88"/>
                    <a:pt x="130" y="88"/>
                  </a:cubicBezTo>
                  <a:close/>
                  <a:moveTo>
                    <a:pt x="92" y="101"/>
                  </a:moveTo>
                  <a:cubicBezTo>
                    <a:pt x="88" y="101"/>
                    <a:pt x="84" y="97"/>
                    <a:pt x="84" y="92"/>
                  </a:cubicBezTo>
                  <a:cubicBezTo>
                    <a:pt x="84" y="88"/>
                    <a:pt x="88" y="84"/>
                    <a:pt x="92" y="84"/>
                  </a:cubicBezTo>
                  <a:cubicBezTo>
                    <a:pt x="97" y="84"/>
                    <a:pt x="101" y="88"/>
                    <a:pt x="101" y="92"/>
                  </a:cubicBezTo>
                  <a:cubicBezTo>
                    <a:pt x="101" y="97"/>
                    <a:pt x="97" y="101"/>
                    <a:pt x="92" y="101"/>
                  </a:cubicBezTo>
                  <a:close/>
                  <a:moveTo>
                    <a:pt x="122" y="143"/>
                  </a:moveTo>
                  <a:cubicBezTo>
                    <a:pt x="120" y="145"/>
                    <a:pt x="119" y="147"/>
                    <a:pt x="120" y="149"/>
                  </a:cubicBezTo>
                  <a:cubicBezTo>
                    <a:pt x="122" y="151"/>
                    <a:pt x="124" y="152"/>
                    <a:pt x="126" y="151"/>
                  </a:cubicBezTo>
                  <a:cubicBezTo>
                    <a:pt x="128" y="150"/>
                    <a:pt x="129" y="147"/>
                    <a:pt x="128" y="145"/>
                  </a:cubicBezTo>
                  <a:cubicBezTo>
                    <a:pt x="127" y="143"/>
                    <a:pt x="124" y="142"/>
                    <a:pt x="122" y="143"/>
                  </a:cubicBezTo>
                  <a:close/>
                  <a:moveTo>
                    <a:pt x="92" y="151"/>
                  </a:moveTo>
                  <a:cubicBezTo>
                    <a:pt x="90" y="151"/>
                    <a:pt x="88" y="153"/>
                    <a:pt x="88" y="156"/>
                  </a:cubicBezTo>
                  <a:cubicBezTo>
                    <a:pt x="88" y="158"/>
                    <a:pt x="90" y="160"/>
                    <a:pt x="92" y="160"/>
                  </a:cubicBezTo>
                  <a:cubicBezTo>
                    <a:pt x="95" y="160"/>
                    <a:pt x="97" y="158"/>
                    <a:pt x="97" y="156"/>
                  </a:cubicBezTo>
                  <a:cubicBezTo>
                    <a:pt x="97" y="153"/>
                    <a:pt x="95" y="151"/>
                    <a:pt x="92" y="151"/>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12" name="Group 11"/>
          <p:cNvGrpSpPr/>
          <p:nvPr/>
        </p:nvGrpSpPr>
        <p:grpSpPr>
          <a:xfrm>
            <a:off x="0" y="2740379"/>
            <a:ext cx="12192000" cy="1389255"/>
            <a:chOff x="0" y="2740379"/>
            <a:chExt cx="12192000" cy="1389255"/>
          </a:xfrm>
        </p:grpSpPr>
        <p:sp>
          <p:nvSpPr>
            <p:cNvPr id="13" name="Rectangle 12"/>
            <p:cNvSpPr/>
            <p:nvPr/>
          </p:nvSpPr>
          <p:spPr>
            <a:xfrm>
              <a:off x="0" y="2740379"/>
              <a:ext cx="12192000" cy="1389255"/>
            </a:xfrm>
            <a:prstGeom prst="rect">
              <a:avLst/>
            </a:prstGeom>
            <a:solidFill>
              <a:srgbClr val="01A4F5">
                <a:alpha val="84706"/>
              </a:srgbClr>
            </a:solidFill>
            <a:ln>
              <a:noFill/>
            </a:ln>
            <a:effectLst/>
          </p:spPr>
          <p:txBody>
            <a:bodyPr lIns="45719" tIns="45719" rIns="45719" bIns="45719" anchor="ctr"/>
            <a:lstStyle/>
            <a:p>
              <a:endParaRPr lang="en-US">
                <a:solidFill>
                  <a:prstClr val="white"/>
                </a:solidFill>
                <a:latin typeface="Roboto Light"/>
                <a:cs typeface="Lato" charset="0"/>
              </a:endParaRPr>
            </a:p>
          </p:txBody>
        </p:sp>
        <p:sp>
          <p:nvSpPr>
            <p:cNvPr id="14" name="TextBox 13"/>
            <p:cNvSpPr txBox="1"/>
            <p:nvPr/>
          </p:nvSpPr>
          <p:spPr>
            <a:xfrm>
              <a:off x="1854593" y="3141176"/>
              <a:ext cx="9646107" cy="646331"/>
            </a:xfrm>
            <a:prstGeom prst="rect">
              <a:avLst/>
            </a:prstGeom>
            <a:noFill/>
          </p:spPr>
          <p:txBody>
            <a:bodyPr wrap="square" rtlCol="0">
              <a:spAutoFit/>
            </a:bodyPr>
            <a:lstStyle/>
            <a:p>
              <a:r>
                <a:rPr lang="en-US" sz="3600" dirty="0">
                  <a:solidFill>
                    <a:schemeClr val="bg1"/>
                  </a:solidFill>
                  <a:latin typeface="Bebas Neue" panose="020B0606020202050201" pitchFamily="34" charset="0"/>
                </a:rPr>
                <a:t>Bonus section: </a:t>
              </a:r>
              <a:r>
                <a:rPr lang="en-US" sz="3600" dirty="0" err="1">
                  <a:solidFill>
                    <a:schemeClr val="bg1"/>
                  </a:solidFill>
                  <a:latin typeface="Bebas Neue" panose="020B0606020202050201" pitchFamily="34" charset="0"/>
                </a:rPr>
                <a:t>rv</a:t>
              </a:r>
              <a:r>
                <a:rPr lang="en-US" sz="3600" dirty="0">
                  <a:solidFill>
                    <a:schemeClr val="bg1"/>
                  </a:solidFill>
                  <a:latin typeface="Bebas Neue" panose="020B0606020202050201" pitchFamily="34" charset="0"/>
                </a:rPr>
                <a:t> store hackathon</a:t>
              </a:r>
            </a:p>
          </p:txBody>
        </p:sp>
        <p:sp>
          <p:nvSpPr>
            <p:cNvPr id="15" name="Freeform 513"/>
            <p:cNvSpPr>
              <a:spLocks noEditPoints="1"/>
            </p:cNvSpPr>
            <p:nvPr/>
          </p:nvSpPr>
          <p:spPr bwMode="auto">
            <a:xfrm>
              <a:off x="1019330" y="3245475"/>
              <a:ext cx="387524" cy="377444"/>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1" name="Rectangle 20"/>
          <p:cNvSpPr/>
          <p:nvPr/>
        </p:nvSpPr>
        <p:spPr>
          <a:xfrm>
            <a:off x="0" y="5493685"/>
            <a:ext cx="12192000" cy="1393783"/>
          </a:xfrm>
          <a:prstGeom prst="rect">
            <a:avLst/>
          </a:prstGeom>
          <a:solidFill>
            <a:srgbClr val="76D1FE">
              <a:alpha val="84706"/>
            </a:srgbClr>
          </a:solidFill>
          <a:ln>
            <a:noFill/>
          </a:ln>
          <a:effectLst/>
        </p:spPr>
        <p:txBody>
          <a:bodyPr lIns="45719" tIns="45719" rIns="45719" bIns="45719" anchor="ctr"/>
          <a:lstStyle/>
          <a:p>
            <a:endParaRPr lang="en-US" dirty="0">
              <a:solidFill>
                <a:prstClr val="white"/>
              </a:solidFill>
              <a:latin typeface="Roboto Light"/>
              <a:cs typeface="Lato" charset="0"/>
            </a:endParaRPr>
          </a:p>
        </p:txBody>
      </p:sp>
      <p:sp>
        <p:nvSpPr>
          <p:cNvPr id="25" name="Rectangle 24">
            <a:extLst>
              <a:ext uri="{FF2B5EF4-FFF2-40B4-BE49-F238E27FC236}">
                <a16:creationId xmlns:a16="http://schemas.microsoft.com/office/drawing/2014/main" id="{B7541243-F878-4544-8A9E-C3E63A2B352E}"/>
              </a:ext>
            </a:extLst>
          </p:cNvPr>
          <p:cNvSpPr/>
          <p:nvPr/>
        </p:nvSpPr>
        <p:spPr>
          <a:xfrm>
            <a:off x="0" y="4129242"/>
            <a:ext cx="12192000" cy="1364443"/>
          </a:xfrm>
          <a:prstGeom prst="rect">
            <a:avLst/>
          </a:prstGeom>
          <a:solidFill>
            <a:srgbClr val="34BBFE">
              <a:alpha val="84706"/>
            </a:srgbClr>
          </a:solidFill>
          <a:ln>
            <a:noFill/>
          </a:ln>
          <a:effectLst/>
        </p:spPr>
        <p:txBody>
          <a:bodyPr lIns="45719" tIns="45719" rIns="45719" bIns="45719" anchor="ctr"/>
          <a:lstStyle/>
          <a:p>
            <a:endParaRPr lang="en-US" dirty="0">
              <a:solidFill>
                <a:prstClr val="white"/>
              </a:solidFill>
              <a:latin typeface="Roboto Light"/>
              <a:cs typeface="Lato" charset="0"/>
            </a:endParaRPr>
          </a:p>
        </p:txBody>
      </p:sp>
      <p:sp>
        <p:nvSpPr>
          <p:cNvPr id="18" name="TextBox 17">
            <a:extLst>
              <a:ext uri="{FF2B5EF4-FFF2-40B4-BE49-F238E27FC236}">
                <a16:creationId xmlns:a16="http://schemas.microsoft.com/office/drawing/2014/main" id="{6C2F2F56-E12C-DA49-864B-C5357D2DF3D8}"/>
              </a:ext>
            </a:extLst>
          </p:cNvPr>
          <p:cNvSpPr txBox="1"/>
          <p:nvPr/>
        </p:nvSpPr>
        <p:spPr>
          <a:xfrm>
            <a:off x="1854594" y="4536989"/>
            <a:ext cx="9165340" cy="646331"/>
          </a:xfrm>
          <a:prstGeom prst="rect">
            <a:avLst/>
          </a:prstGeom>
          <a:noFill/>
        </p:spPr>
        <p:txBody>
          <a:bodyPr wrap="square" rtlCol="0">
            <a:spAutoFit/>
          </a:bodyPr>
          <a:lstStyle/>
          <a:p>
            <a:r>
              <a:rPr lang="en-US" sz="3600" dirty="0">
                <a:solidFill>
                  <a:prstClr val="white"/>
                </a:solidFill>
                <a:latin typeface="Bebas Neue" panose="020B0606020202050201" pitchFamily="34" charset="0"/>
              </a:rPr>
              <a:t>Bonus section: advanced </a:t>
            </a:r>
            <a:r>
              <a:rPr lang="en-US" sz="3600" dirty="0" err="1">
                <a:solidFill>
                  <a:prstClr val="white"/>
                </a:solidFill>
                <a:latin typeface="Bebas Neue" panose="020B0606020202050201" pitchFamily="34" charset="0"/>
              </a:rPr>
              <a:t>kubernetes</a:t>
            </a:r>
            <a:endParaRPr lang="en-US" sz="3600" dirty="0">
              <a:solidFill>
                <a:prstClr val="white"/>
              </a:solidFill>
              <a:latin typeface="Bebas Neue" panose="020B0606020202050201" pitchFamily="34" charset="0"/>
            </a:endParaRPr>
          </a:p>
        </p:txBody>
      </p:sp>
      <p:sp>
        <p:nvSpPr>
          <p:cNvPr id="19" name="Freeform 154">
            <a:extLst>
              <a:ext uri="{FF2B5EF4-FFF2-40B4-BE49-F238E27FC236}">
                <a16:creationId xmlns:a16="http://schemas.microsoft.com/office/drawing/2014/main" id="{7EB64AF6-4117-354E-B41D-FD3DF93B55A8}"/>
              </a:ext>
            </a:extLst>
          </p:cNvPr>
          <p:cNvSpPr>
            <a:spLocks noEditPoints="1"/>
          </p:cNvSpPr>
          <p:nvPr/>
        </p:nvSpPr>
        <p:spPr bwMode="auto">
          <a:xfrm>
            <a:off x="1019330" y="4685548"/>
            <a:ext cx="378439" cy="309020"/>
          </a:xfrm>
          <a:custGeom>
            <a:avLst/>
            <a:gdLst>
              <a:gd name="T0" fmla="*/ 111 w 186"/>
              <a:gd name="T1" fmla="*/ 95 h 152"/>
              <a:gd name="T2" fmla="*/ 122 w 186"/>
              <a:gd name="T3" fmla="*/ 55 h 152"/>
              <a:gd name="T4" fmla="*/ 110 w 186"/>
              <a:gd name="T5" fmla="*/ 3 h 152"/>
              <a:gd name="T6" fmla="*/ 80 w 186"/>
              <a:gd name="T7" fmla="*/ 4 h 152"/>
              <a:gd name="T8" fmla="*/ 64 w 186"/>
              <a:gd name="T9" fmla="*/ 54 h 152"/>
              <a:gd name="T10" fmla="*/ 74 w 186"/>
              <a:gd name="T11" fmla="*/ 95 h 152"/>
              <a:gd name="T12" fmla="*/ 29 w 186"/>
              <a:gd name="T13" fmla="*/ 147 h 152"/>
              <a:gd name="T14" fmla="*/ 152 w 186"/>
              <a:gd name="T15" fmla="*/ 152 h 152"/>
              <a:gd name="T16" fmla="*/ 126 w 186"/>
              <a:gd name="T17" fmla="*/ 115 h 152"/>
              <a:gd name="T18" fmla="*/ 61 w 186"/>
              <a:gd name="T19" fmla="*/ 123 h 152"/>
              <a:gd name="T20" fmla="*/ 83 w 186"/>
              <a:gd name="T21" fmla="*/ 95 h 152"/>
              <a:gd name="T22" fmla="*/ 72 w 186"/>
              <a:gd name="T23" fmla="*/ 68 h 152"/>
              <a:gd name="T24" fmla="*/ 72 w 186"/>
              <a:gd name="T25" fmla="*/ 51 h 152"/>
              <a:gd name="T26" fmla="*/ 84 w 186"/>
              <a:gd name="T27" fmla="*/ 12 h 152"/>
              <a:gd name="T28" fmla="*/ 98 w 186"/>
              <a:gd name="T29" fmla="*/ 8 h 152"/>
              <a:gd name="T30" fmla="*/ 114 w 186"/>
              <a:gd name="T31" fmla="*/ 23 h 152"/>
              <a:gd name="T32" fmla="*/ 113 w 186"/>
              <a:gd name="T33" fmla="*/ 57 h 152"/>
              <a:gd name="T34" fmla="*/ 112 w 186"/>
              <a:gd name="T35" fmla="*/ 69 h 152"/>
              <a:gd name="T36" fmla="*/ 124 w 186"/>
              <a:gd name="T37" fmla="*/ 123 h 152"/>
              <a:gd name="T38" fmla="*/ 147 w 186"/>
              <a:gd name="T39" fmla="*/ 143 h 152"/>
              <a:gd name="T40" fmla="*/ 20 w 186"/>
              <a:gd name="T41" fmla="*/ 113 h 152"/>
              <a:gd name="T42" fmla="*/ 29 w 186"/>
              <a:gd name="T43" fmla="*/ 69 h 152"/>
              <a:gd name="T44" fmla="*/ 29 w 186"/>
              <a:gd name="T45" fmla="*/ 68 h 152"/>
              <a:gd name="T46" fmla="*/ 29 w 186"/>
              <a:gd name="T47" fmla="*/ 55 h 152"/>
              <a:gd name="T48" fmla="*/ 35 w 186"/>
              <a:gd name="T49" fmla="*/ 28 h 152"/>
              <a:gd name="T50" fmla="*/ 46 w 186"/>
              <a:gd name="T51" fmla="*/ 25 h 152"/>
              <a:gd name="T52" fmla="*/ 53 w 186"/>
              <a:gd name="T53" fmla="*/ 22 h 152"/>
              <a:gd name="T54" fmla="*/ 46 w 186"/>
              <a:gd name="T55" fmla="*/ 17 h 152"/>
              <a:gd name="T56" fmla="*/ 18 w 186"/>
              <a:gd name="T57" fmla="*/ 36 h 152"/>
              <a:gd name="T58" fmla="*/ 22 w 186"/>
              <a:gd name="T59" fmla="*/ 74 h 152"/>
              <a:gd name="T60" fmla="*/ 18 w 186"/>
              <a:gd name="T61" fmla="*/ 105 h 152"/>
              <a:gd name="T62" fmla="*/ 4 w 186"/>
              <a:gd name="T63" fmla="*/ 135 h 152"/>
              <a:gd name="T64" fmla="*/ 27 w 186"/>
              <a:gd name="T65" fmla="*/ 126 h 152"/>
              <a:gd name="T66" fmla="*/ 20 w 186"/>
              <a:gd name="T67" fmla="*/ 113 h 152"/>
              <a:gd name="T68" fmla="*/ 158 w 186"/>
              <a:gd name="T69" fmla="*/ 91 h 152"/>
              <a:gd name="T70" fmla="*/ 164 w 186"/>
              <a:gd name="T71" fmla="*/ 59 h 152"/>
              <a:gd name="T72" fmla="*/ 153 w 186"/>
              <a:gd name="T73" fmla="*/ 20 h 152"/>
              <a:gd name="T74" fmla="*/ 131 w 186"/>
              <a:gd name="T75" fmla="*/ 18 h 152"/>
              <a:gd name="T76" fmla="*/ 134 w 186"/>
              <a:gd name="T77" fmla="*/ 26 h 152"/>
              <a:gd name="T78" fmla="*/ 149 w 186"/>
              <a:gd name="T79" fmla="*/ 27 h 152"/>
              <a:gd name="T80" fmla="*/ 159 w 186"/>
              <a:gd name="T81" fmla="*/ 39 h 152"/>
              <a:gd name="T82" fmla="*/ 156 w 186"/>
              <a:gd name="T83" fmla="*/ 61 h 152"/>
              <a:gd name="T84" fmla="*/ 157 w 186"/>
              <a:gd name="T85" fmla="*/ 69 h 152"/>
              <a:gd name="T86" fmla="*/ 150 w 186"/>
              <a:gd name="T87" fmla="*/ 91 h 152"/>
              <a:gd name="T88" fmla="*/ 177 w 186"/>
              <a:gd name="T89" fmla="*/ 126 h 152"/>
              <a:gd name="T90" fmla="*/ 163 w 186"/>
              <a:gd name="T91" fmla="*/ 135 h 152"/>
              <a:gd name="T92" fmla="*/ 186 w 186"/>
              <a:gd name="T93" fmla="*/ 13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6" h="152">
                <a:moveTo>
                  <a:pt x="126" y="115"/>
                </a:moveTo>
                <a:cubicBezTo>
                  <a:pt x="126" y="115"/>
                  <a:pt x="111" y="111"/>
                  <a:pt x="111" y="95"/>
                </a:cubicBezTo>
                <a:cubicBezTo>
                  <a:pt x="111" y="81"/>
                  <a:pt x="117" y="76"/>
                  <a:pt x="120" y="73"/>
                </a:cubicBezTo>
                <a:cubicBezTo>
                  <a:pt x="120" y="73"/>
                  <a:pt x="125" y="69"/>
                  <a:pt x="122" y="55"/>
                </a:cubicBezTo>
                <a:cubicBezTo>
                  <a:pt x="127" y="47"/>
                  <a:pt x="129" y="35"/>
                  <a:pt x="122" y="19"/>
                </a:cubicBezTo>
                <a:cubicBezTo>
                  <a:pt x="118" y="10"/>
                  <a:pt x="115" y="5"/>
                  <a:pt x="110" y="3"/>
                </a:cubicBezTo>
                <a:cubicBezTo>
                  <a:pt x="106" y="0"/>
                  <a:pt x="102" y="0"/>
                  <a:pt x="98" y="0"/>
                </a:cubicBezTo>
                <a:cubicBezTo>
                  <a:pt x="90" y="0"/>
                  <a:pt x="83" y="2"/>
                  <a:pt x="80" y="4"/>
                </a:cubicBezTo>
                <a:cubicBezTo>
                  <a:pt x="72" y="8"/>
                  <a:pt x="66" y="12"/>
                  <a:pt x="61" y="25"/>
                </a:cubicBezTo>
                <a:cubicBezTo>
                  <a:pt x="56" y="36"/>
                  <a:pt x="62" y="48"/>
                  <a:pt x="64" y="54"/>
                </a:cubicBezTo>
                <a:cubicBezTo>
                  <a:pt x="61" y="68"/>
                  <a:pt x="66" y="73"/>
                  <a:pt x="66" y="73"/>
                </a:cubicBezTo>
                <a:cubicBezTo>
                  <a:pt x="68" y="76"/>
                  <a:pt x="74" y="81"/>
                  <a:pt x="74" y="95"/>
                </a:cubicBezTo>
                <a:cubicBezTo>
                  <a:pt x="74" y="111"/>
                  <a:pt x="59" y="115"/>
                  <a:pt x="59" y="115"/>
                </a:cubicBezTo>
                <a:cubicBezTo>
                  <a:pt x="50" y="118"/>
                  <a:pt x="29" y="125"/>
                  <a:pt x="29" y="147"/>
                </a:cubicBezTo>
                <a:cubicBezTo>
                  <a:pt x="29" y="147"/>
                  <a:pt x="29" y="152"/>
                  <a:pt x="34" y="152"/>
                </a:cubicBezTo>
                <a:cubicBezTo>
                  <a:pt x="152" y="152"/>
                  <a:pt x="152" y="152"/>
                  <a:pt x="152" y="152"/>
                </a:cubicBezTo>
                <a:cubicBezTo>
                  <a:pt x="156" y="152"/>
                  <a:pt x="156" y="147"/>
                  <a:pt x="156" y="147"/>
                </a:cubicBezTo>
                <a:cubicBezTo>
                  <a:pt x="156" y="125"/>
                  <a:pt x="136" y="118"/>
                  <a:pt x="126" y="115"/>
                </a:cubicBezTo>
                <a:close/>
                <a:moveTo>
                  <a:pt x="38" y="143"/>
                </a:moveTo>
                <a:cubicBezTo>
                  <a:pt x="40" y="131"/>
                  <a:pt x="51" y="127"/>
                  <a:pt x="61" y="123"/>
                </a:cubicBezTo>
                <a:cubicBezTo>
                  <a:pt x="62" y="123"/>
                  <a:pt x="62" y="123"/>
                  <a:pt x="62" y="123"/>
                </a:cubicBezTo>
                <a:cubicBezTo>
                  <a:pt x="69" y="121"/>
                  <a:pt x="83" y="112"/>
                  <a:pt x="83" y="95"/>
                </a:cubicBezTo>
                <a:cubicBezTo>
                  <a:pt x="83" y="80"/>
                  <a:pt x="77" y="73"/>
                  <a:pt x="73" y="69"/>
                </a:cubicBezTo>
                <a:cubicBezTo>
                  <a:pt x="73" y="69"/>
                  <a:pt x="72" y="68"/>
                  <a:pt x="72" y="68"/>
                </a:cubicBezTo>
                <a:cubicBezTo>
                  <a:pt x="72" y="67"/>
                  <a:pt x="71" y="64"/>
                  <a:pt x="73" y="56"/>
                </a:cubicBezTo>
                <a:cubicBezTo>
                  <a:pt x="73" y="53"/>
                  <a:pt x="72" y="51"/>
                  <a:pt x="72" y="51"/>
                </a:cubicBezTo>
                <a:cubicBezTo>
                  <a:pt x="70" y="45"/>
                  <a:pt x="65" y="36"/>
                  <a:pt x="69" y="28"/>
                </a:cubicBezTo>
                <a:cubicBezTo>
                  <a:pt x="73" y="17"/>
                  <a:pt x="77" y="15"/>
                  <a:pt x="84" y="12"/>
                </a:cubicBezTo>
                <a:cubicBezTo>
                  <a:pt x="84" y="12"/>
                  <a:pt x="84" y="12"/>
                  <a:pt x="85" y="11"/>
                </a:cubicBezTo>
                <a:cubicBezTo>
                  <a:pt x="86" y="10"/>
                  <a:pt x="92" y="8"/>
                  <a:pt x="98" y="8"/>
                </a:cubicBezTo>
                <a:cubicBezTo>
                  <a:pt x="101" y="8"/>
                  <a:pt x="104" y="9"/>
                  <a:pt x="106" y="10"/>
                </a:cubicBezTo>
                <a:cubicBezTo>
                  <a:pt x="108" y="11"/>
                  <a:pt x="111" y="14"/>
                  <a:pt x="114" y="23"/>
                </a:cubicBezTo>
                <a:cubicBezTo>
                  <a:pt x="121" y="38"/>
                  <a:pt x="117" y="47"/>
                  <a:pt x="115" y="50"/>
                </a:cubicBezTo>
                <a:cubicBezTo>
                  <a:pt x="113" y="52"/>
                  <a:pt x="113" y="54"/>
                  <a:pt x="113" y="57"/>
                </a:cubicBezTo>
                <a:cubicBezTo>
                  <a:pt x="115" y="64"/>
                  <a:pt x="114" y="67"/>
                  <a:pt x="114" y="67"/>
                </a:cubicBezTo>
                <a:cubicBezTo>
                  <a:pt x="114" y="67"/>
                  <a:pt x="113" y="69"/>
                  <a:pt x="112" y="69"/>
                </a:cubicBezTo>
                <a:cubicBezTo>
                  <a:pt x="109" y="73"/>
                  <a:pt x="103" y="80"/>
                  <a:pt x="103" y="95"/>
                </a:cubicBezTo>
                <a:cubicBezTo>
                  <a:pt x="103" y="112"/>
                  <a:pt x="116" y="121"/>
                  <a:pt x="124" y="123"/>
                </a:cubicBezTo>
                <a:cubicBezTo>
                  <a:pt x="124" y="123"/>
                  <a:pt x="124" y="123"/>
                  <a:pt x="124" y="123"/>
                </a:cubicBezTo>
                <a:cubicBezTo>
                  <a:pt x="135" y="127"/>
                  <a:pt x="145" y="131"/>
                  <a:pt x="147" y="143"/>
                </a:cubicBezTo>
                <a:lnTo>
                  <a:pt x="38" y="143"/>
                </a:lnTo>
                <a:close/>
                <a:moveTo>
                  <a:pt x="20" y="113"/>
                </a:moveTo>
                <a:cubicBezTo>
                  <a:pt x="26" y="112"/>
                  <a:pt x="36" y="105"/>
                  <a:pt x="36" y="91"/>
                </a:cubicBezTo>
                <a:cubicBezTo>
                  <a:pt x="36" y="78"/>
                  <a:pt x="32" y="72"/>
                  <a:pt x="29" y="69"/>
                </a:cubicBezTo>
                <a:cubicBezTo>
                  <a:pt x="29" y="69"/>
                  <a:pt x="29" y="69"/>
                  <a:pt x="29" y="69"/>
                </a:cubicBezTo>
                <a:cubicBezTo>
                  <a:pt x="29" y="69"/>
                  <a:pt x="29" y="69"/>
                  <a:pt x="29" y="68"/>
                </a:cubicBezTo>
                <a:cubicBezTo>
                  <a:pt x="29" y="68"/>
                  <a:pt x="28" y="66"/>
                  <a:pt x="29" y="61"/>
                </a:cubicBezTo>
                <a:cubicBezTo>
                  <a:pt x="30" y="59"/>
                  <a:pt x="29" y="57"/>
                  <a:pt x="29" y="55"/>
                </a:cubicBezTo>
                <a:cubicBezTo>
                  <a:pt x="27" y="52"/>
                  <a:pt x="24" y="45"/>
                  <a:pt x="26" y="39"/>
                </a:cubicBezTo>
                <a:cubicBezTo>
                  <a:pt x="30" y="30"/>
                  <a:pt x="31" y="30"/>
                  <a:pt x="35" y="28"/>
                </a:cubicBezTo>
                <a:cubicBezTo>
                  <a:pt x="36" y="28"/>
                  <a:pt x="36" y="27"/>
                  <a:pt x="37" y="27"/>
                </a:cubicBezTo>
                <a:cubicBezTo>
                  <a:pt x="38" y="27"/>
                  <a:pt x="42" y="25"/>
                  <a:pt x="46" y="25"/>
                </a:cubicBezTo>
                <a:cubicBezTo>
                  <a:pt x="48" y="25"/>
                  <a:pt x="50" y="25"/>
                  <a:pt x="52" y="26"/>
                </a:cubicBezTo>
                <a:cubicBezTo>
                  <a:pt x="52" y="25"/>
                  <a:pt x="52" y="23"/>
                  <a:pt x="53" y="22"/>
                </a:cubicBezTo>
                <a:cubicBezTo>
                  <a:pt x="53" y="20"/>
                  <a:pt x="54" y="19"/>
                  <a:pt x="55" y="18"/>
                </a:cubicBezTo>
                <a:cubicBezTo>
                  <a:pt x="52" y="17"/>
                  <a:pt x="49" y="17"/>
                  <a:pt x="46" y="17"/>
                </a:cubicBezTo>
                <a:cubicBezTo>
                  <a:pt x="40" y="17"/>
                  <a:pt x="34" y="19"/>
                  <a:pt x="32" y="20"/>
                </a:cubicBezTo>
                <a:cubicBezTo>
                  <a:pt x="25" y="23"/>
                  <a:pt x="22" y="26"/>
                  <a:pt x="18" y="36"/>
                </a:cubicBezTo>
                <a:cubicBezTo>
                  <a:pt x="15" y="45"/>
                  <a:pt x="19" y="54"/>
                  <a:pt x="21" y="59"/>
                </a:cubicBezTo>
                <a:cubicBezTo>
                  <a:pt x="18" y="70"/>
                  <a:pt x="22" y="74"/>
                  <a:pt x="22" y="74"/>
                </a:cubicBezTo>
                <a:cubicBezTo>
                  <a:pt x="24" y="76"/>
                  <a:pt x="27" y="80"/>
                  <a:pt x="27" y="91"/>
                </a:cubicBezTo>
                <a:cubicBezTo>
                  <a:pt x="27" y="103"/>
                  <a:pt x="18" y="105"/>
                  <a:pt x="18" y="105"/>
                </a:cubicBezTo>
                <a:cubicBezTo>
                  <a:pt x="10" y="108"/>
                  <a:pt x="0" y="114"/>
                  <a:pt x="0" y="130"/>
                </a:cubicBezTo>
                <a:cubicBezTo>
                  <a:pt x="0" y="130"/>
                  <a:pt x="0" y="135"/>
                  <a:pt x="4" y="135"/>
                </a:cubicBezTo>
                <a:cubicBezTo>
                  <a:pt x="23" y="135"/>
                  <a:pt x="23" y="135"/>
                  <a:pt x="23" y="135"/>
                </a:cubicBezTo>
                <a:cubicBezTo>
                  <a:pt x="24" y="132"/>
                  <a:pt x="25" y="129"/>
                  <a:pt x="27" y="126"/>
                </a:cubicBezTo>
                <a:cubicBezTo>
                  <a:pt x="9" y="126"/>
                  <a:pt x="9" y="126"/>
                  <a:pt x="9" y="126"/>
                </a:cubicBezTo>
                <a:cubicBezTo>
                  <a:pt x="10" y="118"/>
                  <a:pt x="15" y="115"/>
                  <a:pt x="20" y="113"/>
                </a:cubicBezTo>
                <a:close/>
                <a:moveTo>
                  <a:pt x="168" y="105"/>
                </a:moveTo>
                <a:cubicBezTo>
                  <a:pt x="168" y="105"/>
                  <a:pt x="158" y="103"/>
                  <a:pt x="158" y="91"/>
                </a:cubicBezTo>
                <a:cubicBezTo>
                  <a:pt x="158" y="80"/>
                  <a:pt x="161" y="76"/>
                  <a:pt x="163" y="74"/>
                </a:cubicBezTo>
                <a:cubicBezTo>
                  <a:pt x="163" y="74"/>
                  <a:pt x="167" y="70"/>
                  <a:pt x="164" y="59"/>
                </a:cubicBezTo>
                <a:cubicBezTo>
                  <a:pt x="167" y="54"/>
                  <a:pt x="171" y="45"/>
                  <a:pt x="167" y="36"/>
                </a:cubicBezTo>
                <a:cubicBezTo>
                  <a:pt x="163" y="26"/>
                  <a:pt x="160" y="23"/>
                  <a:pt x="153" y="20"/>
                </a:cubicBezTo>
                <a:cubicBezTo>
                  <a:pt x="151" y="19"/>
                  <a:pt x="145" y="17"/>
                  <a:pt x="139" y="17"/>
                </a:cubicBezTo>
                <a:cubicBezTo>
                  <a:pt x="136" y="17"/>
                  <a:pt x="133" y="17"/>
                  <a:pt x="131" y="18"/>
                </a:cubicBezTo>
                <a:cubicBezTo>
                  <a:pt x="132" y="21"/>
                  <a:pt x="133" y="24"/>
                  <a:pt x="133" y="26"/>
                </a:cubicBezTo>
                <a:cubicBezTo>
                  <a:pt x="133" y="26"/>
                  <a:pt x="134" y="26"/>
                  <a:pt x="134" y="26"/>
                </a:cubicBezTo>
                <a:cubicBezTo>
                  <a:pt x="135" y="25"/>
                  <a:pt x="137" y="25"/>
                  <a:pt x="139" y="25"/>
                </a:cubicBezTo>
                <a:cubicBezTo>
                  <a:pt x="144" y="25"/>
                  <a:pt x="148" y="27"/>
                  <a:pt x="149" y="27"/>
                </a:cubicBezTo>
                <a:cubicBezTo>
                  <a:pt x="149" y="27"/>
                  <a:pt x="150" y="28"/>
                  <a:pt x="150" y="28"/>
                </a:cubicBezTo>
                <a:cubicBezTo>
                  <a:pt x="154" y="30"/>
                  <a:pt x="156" y="30"/>
                  <a:pt x="159" y="39"/>
                </a:cubicBezTo>
                <a:cubicBezTo>
                  <a:pt x="162" y="45"/>
                  <a:pt x="159" y="52"/>
                  <a:pt x="157" y="55"/>
                </a:cubicBezTo>
                <a:cubicBezTo>
                  <a:pt x="156" y="57"/>
                  <a:pt x="156" y="59"/>
                  <a:pt x="156" y="61"/>
                </a:cubicBezTo>
                <a:cubicBezTo>
                  <a:pt x="157" y="66"/>
                  <a:pt x="157" y="68"/>
                  <a:pt x="157" y="68"/>
                </a:cubicBezTo>
                <a:cubicBezTo>
                  <a:pt x="157" y="69"/>
                  <a:pt x="157" y="69"/>
                  <a:pt x="157" y="69"/>
                </a:cubicBezTo>
                <a:cubicBezTo>
                  <a:pt x="156" y="69"/>
                  <a:pt x="156" y="69"/>
                  <a:pt x="156" y="69"/>
                </a:cubicBezTo>
                <a:cubicBezTo>
                  <a:pt x="154" y="72"/>
                  <a:pt x="150" y="78"/>
                  <a:pt x="150" y="91"/>
                </a:cubicBezTo>
                <a:cubicBezTo>
                  <a:pt x="150" y="105"/>
                  <a:pt x="160" y="112"/>
                  <a:pt x="165" y="113"/>
                </a:cubicBezTo>
                <a:cubicBezTo>
                  <a:pt x="171" y="115"/>
                  <a:pt x="176" y="118"/>
                  <a:pt x="177" y="126"/>
                </a:cubicBezTo>
                <a:cubicBezTo>
                  <a:pt x="159" y="126"/>
                  <a:pt x="159" y="126"/>
                  <a:pt x="159" y="126"/>
                </a:cubicBezTo>
                <a:cubicBezTo>
                  <a:pt x="160" y="129"/>
                  <a:pt x="162" y="132"/>
                  <a:pt x="163" y="135"/>
                </a:cubicBezTo>
                <a:cubicBezTo>
                  <a:pt x="181" y="135"/>
                  <a:pt x="181" y="135"/>
                  <a:pt x="181" y="135"/>
                </a:cubicBezTo>
                <a:cubicBezTo>
                  <a:pt x="186" y="135"/>
                  <a:pt x="186" y="130"/>
                  <a:pt x="186" y="130"/>
                </a:cubicBezTo>
                <a:cubicBezTo>
                  <a:pt x="186" y="114"/>
                  <a:pt x="175" y="108"/>
                  <a:pt x="168" y="105"/>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12256278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nfluencer - With Logos">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18CCF"/>
        </a:solidFill>
        <a:ln w="38100">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38100"/>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Influencer - No Log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28144</TotalTime>
  <Words>2124</Words>
  <Application>Microsoft Macintosh PowerPoint</Application>
  <PresentationFormat>Widescreen</PresentationFormat>
  <Paragraphs>260</Paragraphs>
  <Slides>44</Slides>
  <Notes>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44</vt:i4>
      </vt:variant>
    </vt:vector>
  </HeadingPairs>
  <TitlesOfParts>
    <vt:vector size="52" baseType="lpstr">
      <vt:lpstr>Arial</vt:lpstr>
      <vt:lpstr>Bebas Neue</vt:lpstr>
      <vt:lpstr>Calibri</vt:lpstr>
      <vt:lpstr>Courier New</vt:lpstr>
      <vt:lpstr>Raleway Medium</vt:lpstr>
      <vt:lpstr>Roboto Light</vt:lpstr>
      <vt:lpstr>Influencer - With Logos</vt:lpstr>
      <vt:lpstr>Influencer - No Logos</vt:lpstr>
      <vt:lpstr>PowerPoint Presentation</vt:lpstr>
      <vt:lpstr>Tim Solley</vt:lpstr>
      <vt:lpstr>Kubernetes - goals</vt:lpstr>
      <vt:lpstr>breaks</vt:lpstr>
      <vt:lpstr>Class interaction</vt:lpstr>
      <vt:lpstr>Slide decks</vt:lpstr>
      <vt:lpstr>agenda</vt:lpstr>
      <vt:lpstr>PowerPoint Presentation</vt:lpstr>
      <vt:lpstr>PowerPoint Presentation</vt:lpstr>
      <vt:lpstr>Class introductions</vt:lpstr>
      <vt:lpstr>PowerPoint Presentation</vt:lpstr>
      <vt:lpstr>PowerPoint Presentation</vt:lpstr>
      <vt:lpstr>Exercise files</vt:lpstr>
      <vt:lpstr>Docker kubernetes kubectl</vt:lpstr>
      <vt:lpstr>Demystifying microservices, cloud native infrastructure and infrastructure as code</vt:lpstr>
      <vt:lpstr>PowerPoint Presentation</vt:lpstr>
      <vt:lpstr>microservices - overview</vt:lpstr>
      <vt:lpstr>microservices – monolith example</vt:lpstr>
      <vt:lpstr>microservices – microservice example</vt:lpstr>
      <vt:lpstr>microservices - benefits</vt:lpstr>
      <vt:lpstr>microservices - disadvantages</vt:lpstr>
      <vt:lpstr>Ecommerce app</vt:lpstr>
      <vt:lpstr>microservices – discussion</vt:lpstr>
      <vt:lpstr>microservices – discussion</vt:lpstr>
      <vt:lpstr>rabble</vt:lpstr>
      <vt:lpstr>microservices – case study</vt:lpstr>
      <vt:lpstr>PowerPoint Presentation</vt:lpstr>
      <vt:lpstr>Stateless applications - overview</vt:lpstr>
      <vt:lpstr>Stateless applications - JWT</vt:lpstr>
      <vt:lpstr>Stateless applications - JWT</vt:lpstr>
      <vt:lpstr>PowerPoint Presentation</vt:lpstr>
      <vt:lpstr>Cloud-native applications- overview</vt:lpstr>
      <vt:lpstr>PowerPoint Presentation</vt:lpstr>
      <vt:lpstr>Single responsibility principle - overview</vt:lpstr>
      <vt:lpstr>PowerPoint Presentation</vt:lpstr>
      <vt:lpstr>Auto-scaling and healing - overview</vt:lpstr>
      <vt:lpstr>PowerPoint Presentation</vt:lpstr>
      <vt:lpstr>Rest api- overview</vt:lpstr>
      <vt:lpstr>PowerPoint Presentation</vt:lpstr>
      <vt:lpstr>Infrastructure as code - overview</vt:lpstr>
      <vt:lpstr>Infrastructure as code - overview</vt:lpstr>
      <vt:lpstr>PowerPoint Presentation</vt:lpstr>
      <vt:lpstr>Service discovery - overview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Noar</dc:creator>
  <cp:lastModifiedBy>Tim Solley</cp:lastModifiedBy>
  <cp:revision>1288</cp:revision>
  <dcterms:created xsi:type="dcterms:W3CDTF">2015-11-01T01:40:51Z</dcterms:created>
  <dcterms:modified xsi:type="dcterms:W3CDTF">2019-07-18T19:48:16Z</dcterms:modified>
</cp:coreProperties>
</file>